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323" r:id="rId3"/>
    <p:sldId id="324" r:id="rId4"/>
    <p:sldId id="309" r:id="rId5"/>
    <p:sldId id="310" r:id="rId6"/>
    <p:sldId id="311" r:id="rId7"/>
    <p:sldId id="315" r:id="rId8"/>
    <p:sldId id="320" r:id="rId9"/>
    <p:sldId id="313" r:id="rId10"/>
    <p:sldId id="318" r:id="rId11"/>
    <p:sldId id="321" r:id="rId12"/>
    <p:sldId id="322" r:id="rId13"/>
    <p:sldId id="319" r:id="rId1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221"/>
    <a:srgbClr val="636463"/>
    <a:srgbClr val="E7E7E7"/>
    <a:srgbClr val="C10C20"/>
    <a:srgbClr val="C00000"/>
    <a:srgbClr val="530000"/>
    <a:srgbClr val="CD0920"/>
    <a:srgbClr val="932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Srednji slog 4 – poudarek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Srednji slog 3 – poudarek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8034E78-7F5D-4C2E-B375-FC64B27BC917}" styleName="Temen slo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Temni slog 2 – poudarek 1/poudarek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Svetel slog 1 – poudarek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Svetel slog 2 – poudarek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ematski slog 1 – poudarek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Brez sloga, brez mrež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rez sloga, mreža tabele">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rednji slo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vetel slog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Svetel slog 1 – poudarek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47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DFE1E5E-290F-49B3-87B6-0154428861D5}" type="datetime1">
              <a:rPr lang="sl-SI" altLang="sl-SI"/>
              <a:pPr/>
              <a:t>27. 07. 2020</a:t>
            </a:fld>
            <a:endParaRPr lang="en-US" altLang="sl-S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A2B5D44-E436-456A-8015-AD1065A82667}" type="slidenum">
              <a:rPr lang="en-US" altLang="sl-SI"/>
              <a:pPr/>
              <a:t>‹#›</a:t>
            </a:fld>
            <a:endParaRPr lang="en-US" altLang="sl-SI"/>
          </a:p>
        </p:txBody>
      </p:sp>
    </p:spTree>
    <p:extLst>
      <p:ext uri="{BB962C8B-B14F-4D97-AF65-F5344CB8AC3E}">
        <p14:creationId xmlns:p14="http://schemas.microsoft.com/office/powerpoint/2010/main" val="255243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890A513-FE76-4DE6-862C-6CACCC2859E2}" type="datetime1">
              <a:rPr lang="sl-SI" altLang="sl-SI"/>
              <a:pPr/>
              <a:t>27. 07. 2020</a:t>
            </a:fld>
            <a:endParaRPr lang="en-US" altLang="sl-S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noProof="0"/>
              <a:t>Click to edit Master text styles</a:t>
            </a:r>
          </a:p>
          <a:p>
            <a:pPr lvl="1"/>
            <a:r>
              <a:rPr lang="sl-SI" noProof="0"/>
              <a:t>Second level</a:t>
            </a:r>
          </a:p>
          <a:p>
            <a:pPr lvl="2"/>
            <a:r>
              <a:rPr lang="sl-SI" noProof="0"/>
              <a:t>Third level</a:t>
            </a:r>
          </a:p>
          <a:p>
            <a:pPr lvl="3"/>
            <a:r>
              <a:rPr lang="sl-SI" noProof="0"/>
              <a:t>Fourth level</a:t>
            </a:r>
          </a:p>
          <a:p>
            <a:pPr lvl="4"/>
            <a:r>
              <a:rPr lang="sl-SI"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D7FB792-1B80-4365-B06C-3FBEEDF70D68}" type="slidenum">
              <a:rPr lang="en-US" altLang="sl-SI"/>
              <a:pPr/>
              <a:t>‹#›</a:t>
            </a:fld>
            <a:endParaRPr lang="en-US" altLang="sl-SI"/>
          </a:p>
        </p:txBody>
      </p:sp>
    </p:spTree>
    <p:extLst>
      <p:ext uri="{BB962C8B-B14F-4D97-AF65-F5344CB8AC3E}">
        <p14:creationId xmlns:p14="http://schemas.microsoft.com/office/powerpoint/2010/main" val="258338743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7FB792-1B80-4365-B06C-3FBEEDF70D68}" type="slidenum">
              <a:rPr lang="en-US" altLang="sl-SI" smtClean="0"/>
              <a:pPr/>
              <a:t>2</a:t>
            </a:fld>
            <a:endParaRPr lang="en-US" altLang="sl-SI"/>
          </a:p>
        </p:txBody>
      </p:sp>
    </p:spTree>
    <p:extLst>
      <p:ext uri="{BB962C8B-B14F-4D97-AF65-F5344CB8AC3E}">
        <p14:creationId xmlns:p14="http://schemas.microsoft.com/office/powerpoint/2010/main" val="4122872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7FB792-1B80-4365-B06C-3FBEEDF70D68}" type="slidenum">
              <a:rPr lang="en-US" altLang="sl-SI" smtClean="0"/>
              <a:pPr/>
              <a:t>4</a:t>
            </a:fld>
            <a:endParaRPr lang="en-US" altLang="sl-SI"/>
          </a:p>
        </p:txBody>
      </p:sp>
    </p:spTree>
    <p:extLst>
      <p:ext uri="{BB962C8B-B14F-4D97-AF65-F5344CB8AC3E}">
        <p14:creationId xmlns:p14="http://schemas.microsoft.com/office/powerpoint/2010/main" val="4198079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7FB792-1B80-4365-B06C-3FBEEDF70D68}" type="slidenum">
              <a:rPr lang="en-US" altLang="sl-SI" smtClean="0"/>
              <a:pPr/>
              <a:t>11</a:t>
            </a:fld>
            <a:endParaRPr lang="en-US" altLang="sl-SI"/>
          </a:p>
        </p:txBody>
      </p:sp>
    </p:spTree>
    <p:extLst>
      <p:ext uri="{BB962C8B-B14F-4D97-AF65-F5344CB8AC3E}">
        <p14:creationId xmlns:p14="http://schemas.microsoft.com/office/powerpoint/2010/main" val="920799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gradFill>
            <a:gsLst>
              <a:gs pos="0">
                <a:srgbClr val="932128"/>
              </a:gs>
              <a:gs pos="100000">
                <a:srgbClr val="CD0920"/>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a:p>
        </p:txBody>
      </p:sp>
      <p:pic>
        <p:nvPicPr>
          <p:cNvPr id="5" name="Picture 7"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8750" y="0"/>
            <a:ext cx="8985250" cy="6858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92150"/>
            <a:ext cx="44354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9"/>
          <p:cNvCxnSpPr/>
          <p:nvPr/>
        </p:nvCxnSpPr>
        <p:spPr>
          <a:xfrm>
            <a:off x="685800" y="4057650"/>
            <a:ext cx="7772400" cy="0"/>
          </a:xfrm>
          <a:prstGeom prst="line">
            <a:avLst/>
          </a:prstGeom>
          <a:ln w="127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5800" y="4300280"/>
            <a:ext cx="7772400" cy="909674"/>
          </a:xfrm>
        </p:spPr>
        <p:txBody>
          <a:bodyPr/>
          <a:lstStyle>
            <a:lvl1pPr algn="l">
              <a:defRPr b="1" baseline="0">
                <a:solidFill>
                  <a:schemeClr val="bg1"/>
                </a:solidFill>
              </a:defRPr>
            </a:lvl1pPr>
          </a:lstStyle>
          <a:p>
            <a:r>
              <a:rPr lang="sl-SI"/>
              <a:t>Uredite slog naslova matrice</a:t>
            </a:r>
            <a:endParaRPr lang="en-US" dirty="0"/>
          </a:p>
        </p:txBody>
      </p:sp>
      <p:sp>
        <p:nvSpPr>
          <p:cNvPr id="3" name="Subtitle 2"/>
          <p:cNvSpPr>
            <a:spLocks noGrp="1"/>
          </p:cNvSpPr>
          <p:nvPr>
            <p:ph type="subTitle" idx="1"/>
          </p:nvPr>
        </p:nvSpPr>
        <p:spPr>
          <a:xfrm>
            <a:off x="685800" y="5209954"/>
            <a:ext cx="6400800" cy="987057"/>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endParaRPr lang="en-US" dirty="0"/>
          </a:p>
        </p:txBody>
      </p:sp>
    </p:spTree>
    <p:extLst>
      <p:ext uri="{BB962C8B-B14F-4D97-AF65-F5344CB8AC3E}">
        <p14:creationId xmlns:p14="http://schemas.microsoft.com/office/powerpoint/2010/main" val="96147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cxnSp>
        <p:nvCxnSpPr>
          <p:cNvPr id="5" name="Straight Connector 6"/>
          <p:cNvCxnSpPr/>
          <p:nvPr/>
        </p:nvCxnSpPr>
        <p:spPr>
          <a:xfrm>
            <a:off x="0" y="6675438"/>
            <a:ext cx="8686800" cy="0"/>
          </a:xfrm>
          <a:prstGeom prst="line">
            <a:avLst/>
          </a:prstGeom>
          <a:ln w="12700" cmpd="sng">
            <a:solidFill>
              <a:srgbClr val="C10C20"/>
            </a:solidFill>
          </a:ln>
          <a:effectLst/>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457200" y="127000"/>
            <a:ext cx="6376988" cy="741363"/>
          </a:xfrm>
          <a:prstGeom prst="rect">
            <a:avLst/>
          </a:prstGeom>
        </p:spPr>
        <p:txBody>
          <a:bodyPr anchor="ctr">
            <a:normAutofit/>
          </a:bodyPr>
          <a:lstStyle>
            <a:lvl1pPr algn="l" defTabSz="457200" rtl="0" eaLnBrk="1" latinLnBrk="0" hangingPunct="1">
              <a:spcBef>
                <a:spcPct val="0"/>
              </a:spcBef>
              <a:buNone/>
              <a:defRPr sz="2800" b="1" kern="1200">
                <a:solidFill>
                  <a:schemeClr val="bg1">
                    <a:lumMod val="50000"/>
                  </a:schemeClr>
                </a:solidFill>
                <a:latin typeface="+mj-lt"/>
                <a:ea typeface="+mj-ea"/>
                <a:cs typeface="+mj-cs"/>
              </a:defRPr>
            </a:lvl1pPr>
          </a:lstStyle>
          <a:p>
            <a:pPr fontAlgn="auto">
              <a:spcAft>
                <a:spcPts val="0"/>
              </a:spcAft>
              <a:defRPr/>
            </a:pPr>
            <a:r>
              <a:rPr lang="sl-SI" dirty="0"/>
              <a:t>Click to edit Master title style</a:t>
            </a:r>
            <a:endParaRPr lang="en-US" dirty="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1663" y="198438"/>
            <a:ext cx="1770062"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9"/>
          <p:cNvCxnSpPr/>
          <p:nvPr/>
        </p:nvCxnSpPr>
        <p:spPr>
          <a:xfrm flipV="1">
            <a:off x="0" y="1016000"/>
            <a:ext cx="9144000" cy="6350"/>
          </a:xfrm>
          <a:prstGeom prst="line">
            <a:avLst/>
          </a:prstGeom>
          <a:ln w="12700" cmpd="sng">
            <a:solidFill>
              <a:srgbClr val="C10C2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5432649"/>
            <a:ext cx="8229600" cy="566738"/>
          </a:xfrm>
        </p:spPr>
        <p:txBody>
          <a:bodyPr anchor="b"/>
          <a:lstStyle>
            <a:lvl1pPr algn="l">
              <a:defRPr sz="2000" b="1">
                <a:solidFill>
                  <a:srgbClr val="C10C20"/>
                </a:solidFill>
              </a:defRPr>
            </a:lvl1pPr>
          </a:lstStyle>
          <a:p>
            <a:r>
              <a:rPr lang="sl-SI"/>
              <a:t>Uredite slog naslova matrice</a:t>
            </a:r>
            <a:endParaRPr lang="en-US" dirty="0"/>
          </a:p>
        </p:txBody>
      </p:sp>
      <p:sp>
        <p:nvSpPr>
          <p:cNvPr id="3" name="Picture Placeholder 2"/>
          <p:cNvSpPr>
            <a:spLocks noGrp="1"/>
          </p:cNvSpPr>
          <p:nvPr>
            <p:ph type="pic" idx="1"/>
          </p:nvPr>
        </p:nvSpPr>
        <p:spPr>
          <a:xfrm>
            <a:off x="457200" y="1250729"/>
            <a:ext cx="8229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457200" y="5999387"/>
            <a:ext cx="8229600" cy="4746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9" name="Slide Number Placeholder 24"/>
          <p:cNvSpPr>
            <a:spLocks noGrp="1"/>
          </p:cNvSpPr>
          <p:nvPr>
            <p:ph type="sldNum" sz="quarter" idx="10"/>
          </p:nvPr>
        </p:nvSpPr>
        <p:spPr>
          <a:xfrm>
            <a:off x="7926388" y="6473825"/>
            <a:ext cx="1109662" cy="365125"/>
          </a:xfrm>
        </p:spPr>
        <p:txBody>
          <a:bodyPr/>
          <a:lstStyle>
            <a:lvl1pPr>
              <a:defRPr b="1">
                <a:solidFill>
                  <a:srgbClr val="C10C20"/>
                </a:solidFill>
              </a:defRPr>
            </a:lvl1pPr>
          </a:lstStyle>
          <a:p>
            <a:fld id="{3DA9A965-A84F-487F-8ADC-ADEF89E7B58D}" type="slidenum">
              <a:rPr lang="en-US" altLang="sl-SI"/>
              <a:pPr/>
              <a:t>‹#›</a:t>
            </a:fld>
            <a:endParaRPr lang="en-US" altLang="sl-SI"/>
          </a:p>
        </p:txBody>
      </p:sp>
    </p:spTree>
    <p:extLst>
      <p:ext uri="{BB962C8B-B14F-4D97-AF65-F5344CB8AC3E}">
        <p14:creationId xmlns:p14="http://schemas.microsoft.com/office/powerpoint/2010/main" val="429385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6"/>
          <p:cNvSpPr/>
          <p:nvPr/>
        </p:nvSpPr>
        <p:spPr>
          <a:xfrm>
            <a:off x="0" y="0"/>
            <a:ext cx="9144000" cy="6858000"/>
          </a:xfrm>
          <a:prstGeom prst="rect">
            <a:avLst/>
          </a:prstGeom>
          <a:gradFill>
            <a:gsLst>
              <a:gs pos="0">
                <a:srgbClr val="932128"/>
              </a:gs>
              <a:gs pos="100000">
                <a:srgbClr val="CD0920"/>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a:p>
        </p:txBody>
      </p:sp>
      <p:pic>
        <p:nvPicPr>
          <p:cNvPr id="3" name="Picture 7"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8750" y="0"/>
            <a:ext cx="8985250" cy="6858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9538" y="2574925"/>
            <a:ext cx="44354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654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6"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8750" y="0"/>
            <a:ext cx="8985250" cy="6858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9538" y="2574925"/>
            <a:ext cx="443547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36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sp>
        <p:nvSpPr>
          <p:cNvPr id="5" name="Rectangle 6"/>
          <p:cNvSpPr/>
          <p:nvPr/>
        </p:nvSpPr>
        <p:spPr>
          <a:xfrm>
            <a:off x="0" y="0"/>
            <a:ext cx="9144000" cy="1016000"/>
          </a:xfrm>
          <a:prstGeom prst="rect">
            <a:avLst/>
          </a:prstGeom>
          <a:gradFill>
            <a:gsLst>
              <a:gs pos="0">
                <a:srgbClr val="932128"/>
              </a:gs>
              <a:gs pos="100000">
                <a:srgbClr val="CD0920"/>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a:p>
        </p:txBody>
      </p:sp>
      <p:pic>
        <p:nvPicPr>
          <p:cNvPr id="6" name="Picture 7" descr="Overlay-TitleSlide.png"/>
          <p:cNvPicPr>
            <a:picLocks noChangeAspect="1"/>
          </p:cNvPicPr>
          <p:nvPr/>
        </p:nvPicPr>
        <p:blipFill>
          <a:blip r:embed="rId2">
            <a:extLst>
              <a:ext uri="{28A0092B-C50C-407E-A947-70E740481C1C}">
                <a14:useLocalDpi xmlns:a14="http://schemas.microsoft.com/office/drawing/2010/main" val="0"/>
              </a:ext>
            </a:extLst>
          </a:blip>
          <a:srcRect b="56676"/>
          <a:stretch>
            <a:fillRect/>
          </a:stretch>
        </p:blipFill>
        <p:spPr bwMode="auto">
          <a:xfrm flipH="1">
            <a:off x="158750" y="0"/>
            <a:ext cx="8985250" cy="1016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8013" y="204788"/>
            <a:ext cx="17541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9"/>
          <p:cNvCxnSpPr/>
          <p:nvPr/>
        </p:nvCxnSpPr>
        <p:spPr>
          <a:xfrm>
            <a:off x="0" y="6675438"/>
            <a:ext cx="8686800" cy="0"/>
          </a:xfrm>
          <a:prstGeom prst="line">
            <a:avLst/>
          </a:prstGeom>
          <a:ln w="12700" cmpd="sng">
            <a:solidFill>
              <a:srgbClr val="C10C20"/>
            </a:solidFill>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1955208"/>
            <a:ext cx="8229600" cy="4170955"/>
          </a:xfrm>
        </p:spPr>
        <p:txBody>
          <a:bodyPr/>
          <a:lstStyle>
            <a:lvl1pPr marL="0" indent="0">
              <a:buFontTx/>
              <a:buNone/>
              <a:defRPr sz="2400" b="0">
                <a:solidFill>
                  <a:schemeClr val="tx1"/>
                </a:solidFill>
                <a:latin typeface="+mj-lt"/>
              </a:defRPr>
            </a:lvl1pPr>
            <a:lvl2pPr marL="800100" indent="-342900">
              <a:buClr>
                <a:srgbClr val="C10C20"/>
              </a:buClr>
              <a:buFont typeface="Arial"/>
              <a:buChar char="•"/>
              <a:defRPr sz="2200">
                <a:solidFill>
                  <a:srgbClr val="C10C20"/>
                </a:solidFill>
              </a:defRPr>
            </a:lvl2pPr>
            <a:lvl3pPr>
              <a:buClr>
                <a:srgbClr val="C10C20"/>
              </a:buClr>
              <a:defRPr sz="1800">
                <a:solidFill>
                  <a:schemeClr val="bg1">
                    <a:lumMod val="50000"/>
                  </a:schemeClr>
                </a:solidFill>
              </a:defRPr>
            </a:lvl3pPr>
            <a:lvl4pPr marL="1600200" indent="-228600">
              <a:buFont typeface="Arial"/>
              <a:buChar char="•"/>
              <a:defRPr sz="1600">
                <a:solidFill>
                  <a:schemeClr val="bg1">
                    <a:lumMod val="50000"/>
                  </a:schemeClr>
                </a:solidFill>
              </a:defRPr>
            </a:lvl4pPr>
            <a:lvl5pPr>
              <a:defRPr sz="1400">
                <a:solidFill>
                  <a:srgbClr val="7F7F7F"/>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0" name="Title 1"/>
          <p:cNvSpPr>
            <a:spLocks noGrp="1"/>
          </p:cNvSpPr>
          <p:nvPr>
            <p:ph type="title"/>
          </p:nvPr>
        </p:nvSpPr>
        <p:spPr>
          <a:xfrm>
            <a:off x="457200" y="126963"/>
            <a:ext cx="6324009" cy="741362"/>
          </a:xfrm>
        </p:spPr>
        <p:txBody>
          <a:bodyPr>
            <a:normAutofit/>
          </a:bodyPr>
          <a:lstStyle>
            <a:lvl1pPr algn="l">
              <a:defRPr sz="2800" b="1">
                <a:solidFill>
                  <a:schemeClr val="bg1"/>
                </a:solidFill>
              </a:defRPr>
            </a:lvl1pPr>
          </a:lstStyle>
          <a:p>
            <a:r>
              <a:rPr lang="sl-SI"/>
              <a:t>Uredite slog naslova matrice</a:t>
            </a:r>
            <a:endParaRPr lang="en-US" dirty="0"/>
          </a:p>
        </p:txBody>
      </p:sp>
      <p:sp>
        <p:nvSpPr>
          <p:cNvPr id="14" name="Text Placeholder 2"/>
          <p:cNvSpPr>
            <a:spLocks noGrp="1"/>
          </p:cNvSpPr>
          <p:nvPr>
            <p:ph type="body" idx="11"/>
          </p:nvPr>
        </p:nvSpPr>
        <p:spPr>
          <a:xfrm>
            <a:off x="457200" y="1145252"/>
            <a:ext cx="8229600" cy="639762"/>
          </a:xfrm>
        </p:spPr>
        <p:txBody>
          <a:bodyPr anchor="b"/>
          <a:lstStyle>
            <a:lvl1pPr marL="0" indent="0">
              <a:buNone/>
              <a:defRPr sz="3200" b="1">
                <a:solidFill>
                  <a:srgbClr val="C10C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9" name="Slide Number Placeholder 24"/>
          <p:cNvSpPr>
            <a:spLocks noGrp="1"/>
          </p:cNvSpPr>
          <p:nvPr>
            <p:ph type="sldNum" sz="quarter" idx="12"/>
          </p:nvPr>
        </p:nvSpPr>
        <p:spPr>
          <a:xfrm>
            <a:off x="7926388" y="6473825"/>
            <a:ext cx="1109662" cy="365125"/>
          </a:xfrm>
        </p:spPr>
        <p:txBody>
          <a:bodyPr/>
          <a:lstStyle>
            <a:lvl1pPr>
              <a:defRPr b="1">
                <a:solidFill>
                  <a:srgbClr val="C10C20"/>
                </a:solidFill>
              </a:defRPr>
            </a:lvl1pPr>
          </a:lstStyle>
          <a:p>
            <a:fld id="{0776AC9A-1456-47E9-B583-53135C0410A4}" type="slidenum">
              <a:rPr lang="en-US" altLang="sl-SI"/>
              <a:pPr/>
              <a:t>‹#›</a:t>
            </a:fld>
            <a:endParaRPr lang="en-US" altLang="sl-SI"/>
          </a:p>
        </p:txBody>
      </p:sp>
    </p:spTree>
    <p:extLst>
      <p:ext uri="{BB962C8B-B14F-4D97-AF65-F5344CB8AC3E}">
        <p14:creationId xmlns:p14="http://schemas.microsoft.com/office/powerpoint/2010/main" val="179903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gradFill>
            <a:gsLst>
              <a:gs pos="0">
                <a:srgbClr val="932128"/>
              </a:gs>
              <a:gs pos="100000">
                <a:srgbClr val="CD0920"/>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a:p>
        </p:txBody>
      </p:sp>
      <p:pic>
        <p:nvPicPr>
          <p:cNvPr id="5" name="Picture 7" descr="Overlay-TitleSlid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8750" y="0"/>
            <a:ext cx="8985250" cy="6858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p:nvCxnSpPr>
        <p:spPr>
          <a:xfrm>
            <a:off x="0" y="6675438"/>
            <a:ext cx="86868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22313" y="3207783"/>
            <a:ext cx="7772400" cy="1362075"/>
          </a:xfrm>
        </p:spPr>
        <p:txBody>
          <a:bodyPr anchor="t"/>
          <a:lstStyle>
            <a:lvl1pPr algn="l">
              <a:defRPr sz="4000" b="1" cap="all">
                <a:solidFill>
                  <a:schemeClr val="bg1"/>
                </a:solidFill>
              </a:defRPr>
            </a:lvl1pPr>
          </a:lstStyle>
          <a:p>
            <a:r>
              <a:rPr lang="sl-SI"/>
              <a:t>Uredite slog naslova matrice</a:t>
            </a:r>
            <a:endParaRPr lang="en-US" dirty="0"/>
          </a:p>
        </p:txBody>
      </p:sp>
      <p:sp>
        <p:nvSpPr>
          <p:cNvPr id="3" name="Text Placeholder 2"/>
          <p:cNvSpPr>
            <a:spLocks noGrp="1"/>
          </p:cNvSpPr>
          <p:nvPr>
            <p:ph type="body" idx="1"/>
          </p:nvPr>
        </p:nvSpPr>
        <p:spPr>
          <a:xfrm>
            <a:off x="722313" y="1707596"/>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7" name="Slide Number Placeholder 24"/>
          <p:cNvSpPr>
            <a:spLocks noGrp="1"/>
          </p:cNvSpPr>
          <p:nvPr>
            <p:ph type="sldNum" sz="quarter" idx="10"/>
          </p:nvPr>
        </p:nvSpPr>
        <p:spPr>
          <a:xfrm>
            <a:off x="7926388" y="6473825"/>
            <a:ext cx="1109662" cy="365125"/>
          </a:xfrm>
        </p:spPr>
        <p:txBody>
          <a:bodyPr/>
          <a:lstStyle>
            <a:lvl1pPr>
              <a:defRPr b="1">
                <a:solidFill>
                  <a:schemeClr val="bg1"/>
                </a:solidFill>
              </a:defRPr>
            </a:lvl1pPr>
          </a:lstStyle>
          <a:p>
            <a:fld id="{D9D2EC78-DDC7-4C84-A481-7523F2895519}" type="slidenum">
              <a:rPr lang="en-US" altLang="sl-SI"/>
              <a:pPr/>
              <a:t>‹#›</a:t>
            </a:fld>
            <a:endParaRPr lang="en-US" altLang="sl-SI"/>
          </a:p>
        </p:txBody>
      </p:sp>
    </p:spTree>
    <p:extLst>
      <p:ext uri="{BB962C8B-B14F-4D97-AF65-F5344CB8AC3E}">
        <p14:creationId xmlns:p14="http://schemas.microsoft.com/office/powerpoint/2010/main" val="244046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imerjava">
    <p:spTree>
      <p:nvGrpSpPr>
        <p:cNvPr id="1" name=""/>
        <p:cNvGrpSpPr/>
        <p:nvPr/>
      </p:nvGrpSpPr>
      <p:grpSpPr>
        <a:xfrm>
          <a:off x="0" y="0"/>
          <a:ext cx="0" cy="0"/>
          <a:chOff x="0" y="0"/>
          <a:chExt cx="0" cy="0"/>
        </a:xfrm>
      </p:grpSpPr>
      <p:sp>
        <p:nvSpPr>
          <p:cNvPr id="7" name="Rectangle 6"/>
          <p:cNvSpPr/>
          <p:nvPr/>
        </p:nvSpPr>
        <p:spPr>
          <a:xfrm>
            <a:off x="0" y="0"/>
            <a:ext cx="9144000" cy="1016000"/>
          </a:xfrm>
          <a:prstGeom prst="rect">
            <a:avLst/>
          </a:prstGeom>
          <a:gradFill>
            <a:gsLst>
              <a:gs pos="0">
                <a:srgbClr val="932128"/>
              </a:gs>
              <a:gs pos="100000">
                <a:srgbClr val="CD0920"/>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a:p>
        </p:txBody>
      </p:sp>
      <p:pic>
        <p:nvPicPr>
          <p:cNvPr id="8" name="Picture 7" descr="Overlay-TitleSlide.png"/>
          <p:cNvPicPr>
            <a:picLocks noChangeAspect="1"/>
          </p:cNvPicPr>
          <p:nvPr/>
        </p:nvPicPr>
        <p:blipFill>
          <a:blip r:embed="rId2">
            <a:extLst>
              <a:ext uri="{28A0092B-C50C-407E-A947-70E740481C1C}">
                <a14:useLocalDpi xmlns:a14="http://schemas.microsoft.com/office/drawing/2010/main" val="0"/>
              </a:ext>
            </a:extLst>
          </a:blip>
          <a:srcRect b="56676"/>
          <a:stretch>
            <a:fillRect/>
          </a:stretch>
        </p:blipFill>
        <p:spPr bwMode="auto">
          <a:xfrm flipH="1">
            <a:off x="158750" y="0"/>
            <a:ext cx="8985250" cy="1016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8013" y="204788"/>
            <a:ext cx="17541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0" y="6675438"/>
            <a:ext cx="8686800" cy="0"/>
          </a:xfrm>
          <a:prstGeom prst="line">
            <a:avLst/>
          </a:prstGeom>
          <a:ln w="12700" cmpd="sng">
            <a:solidFill>
              <a:srgbClr val="C10C20"/>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idx="1"/>
          </p:nvPr>
        </p:nvSpPr>
        <p:spPr>
          <a:xfrm>
            <a:off x="457200" y="1145252"/>
            <a:ext cx="4040188" cy="639762"/>
          </a:xfrm>
        </p:spPr>
        <p:txBody>
          <a:bodyPr anchor="b"/>
          <a:lstStyle>
            <a:lvl1pPr marL="0" indent="0">
              <a:buNone/>
              <a:defRPr sz="2400" b="1">
                <a:solidFill>
                  <a:srgbClr val="C10C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457200" y="1867712"/>
            <a:ext cx="4040188" cy="4553171"/>
          </a:xfrm>
        </p:spPr>
        <p:txBody>
          <a:bodyPr/>
          <a:lstStyle>
            <a:lvl1pPr marL="0" indent="0">
              <a:buFontTx/>
              <a:buNone/>
              <a:defRPr sz="2400"/>
            </a:lvl1pPr>
            <a:lvl2pPr marL="742950" indent="-285750">
              <a:buFont typeface="Arial"/>
              <a:buChar char="•"/>
              <a:defRPr sz="2200">
                <a:solidFill>
                  <a:srgbClr val="C10C20"/>
                </a:solidFill>
              </a:defRPr>
            </a:lvl2pPr>
            <a:lvl3pPr>
              <a:buClr>
                <a:srgbClr val="C10C20"/>
              </a:buClr>
              <a:defRPr sz="1800">
                <a:solidFill>
                  <a:schemeClr val="bg1">
                    <a:lumMod val="50000"/>
                  </a:schemeClr>
                </a:solidFill>
              </a:defRPr>
            </a:lvl3pPr>
            <a:lvl4pPr marL="1600200" indent="-228600">
              <a:buFont typeface="Arial"/>
              <a:buChar char="•"/>
              <a:defRPr sz="1600">
                <a:solidFill>
                  <a:srgbClr val="7F7F7F"/>
                </a:solidFill>
              </a:defRPr>
            </a:lvl4pPr>
            <a:lvl5pPr marL="2057400" indent="-228600">
              <a:buFont typeface="Arial"/>
              <a:buChar char="•"/>
              <a:defRPr sz="1400">
                <a:solidFill>
                  <a:srgbClr val="7F7F7F"/>
                </a:solidFill>
              </a:defRPr>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4645025" y="1145252"/>
            <a:ext cx="4041775" cy="639762"/>
          </a:xfrm>
        </p:spPr>
        <p:txBody>
          <a:bodyPr anchor="b"/>
          <a:lstStyle>
            <a:lvl1pPr marL="0" indent="0">
              <a:buNone/>
              <a:defRPr sz="2400" b="1">
                <a:solidFill>
                  <a:srgbClr val="C10C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4645025" y="1867712"/>
            <a:ext cx="4041775" cy="4553171"/>
          </a:xfrm>
        </p:spPr>
        <p:txBody>
          <a:bodyPr/>
          <a:lstStyle>
            <a:lvl1pPr marL="0" indent="0">
              <a:buFontTx/>
              <a:buNone/>
              <a:defRPr sz="2400"/>
            </a:lvl1pPr>
            <a:lvl2pPr marL="742950" indent="-285750">
              <a:buFont typeface="Arial"/>
              <a:buChar char="•"/>
              <a:defRPr sz="2200">
                <a:solidFill>
                  <a:srgbClr val="C10C20"/>
                </a:solidFill>
              </a:defRPr>
            </a:lvl2pPr>
            <a:lvl3pPr>
              <a:buClr>
                <a:srgbClr val="C10C20"/>
              </a:buClr>
              <a:defRPr sz="1800">
                <a:solidFill>
                  <a:schemeClr val="bg1">
                    <a:lumMod val="50000"/>
                  </a:schemeClr>
                </a:solidFill>
              </a:defRPr>
            </a:lvl3pPr>
            <a:lvl4pPr marL="1600200" indent="-228600">
              <a:buFont typeface="Arial"/>
              <a:buChar char="•"/>
              <a:defRPr sz="1600">
                <a:solidFill>
                  <a:srgbClr val="636463"/>
                </a:solidFill>
              </a:defRPr>
            </a:lvl4pPr>
            <a:lvl5pPr marL="2057400" indent="-228600">
              <a:buFont typeface="Arial"/>
              <a:buChar char="•"/>
              <a:defRPr sz="1400">
                <a:solidFill>
                  <a:srgbClr val="636463"/>
                </a:solidFill>
              </a:defRPr>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1" name="Title 1"/>
          <p:cNvSpPr>
            <a:spLocks noGrp="1"/>
          </p:cNvSpPr>
          <p:nvPr>
            <p:ph type="title"/>
          </p:nvPr>
        </p:nvSpPr>
        <p:spPr>
          <a:xfrm>
            <a:off x="457200" y="126963"/>
            <a:ext cx="6324009" cy="741362"/>
          </a:xfrm>
        </p:spPr>
        <p:txBody>
          <a:bodyPr>
            <a:normAutofit/>
          </a:bodyPr>
          <a:lstStyle>
            <a:lvl1pPr algn="l">
              <a:defRPr sz="2800" b="1">
                <a:solidFill>
                  <a:schemeClr val="bg1"/>
                </a:solidFill>
              </a:defRPr>
            </a:lvl1pPr>
          </a:lstStyle>
          <a:p>
            <a:r>
              <a:rPr lang="sl-SI"/>
              <a:t>Uredite slog naslova matrice</a:t>
            </a:r>
            <a:endParaRPr lang="en-US" dirty="0"/>
          </a:p>
        </p:txBody>
      </p:sp>
      <p:sp>
        <p:nvSpPr>
          <p:cNvPr id="12" name="Slide Number Placeholder 24"/>
          <p:cNvSpPr>
            <a:spLocks noGrp="1"/>
          </p:cNvSpPr>
          <p:nvPr>
            <p:ph type="sldNum" sz="quarter" idx="10"/>
          </p:nvPr>
        </p:nvSpPr>
        <p:spPr>
          <a:xfrm>
            <a:off x="7926388" y="6473825"/>
            <a:ext cx="1109662" cy="365125"/>
          </a:xfrm>
        </p:spPr>
        <p:txBody>
          <a:bodyPr/>
          <a:lstStyle>
            <a:lvl1pPr>
              <a:defRPr b="1">
                <a:solidFill>
                  <a:srgbClr val="C10C20"/>
                </a:solidFill>
              </a:defRPr>
            </a:lvl1pPr>
          </a:lstStyle>
          <a:p>
            <a:fld id="{213BDA37-F943-4A78-B949-5B3D1AE6F016}" type="slidenum">
              <a:rPr lang="en-US" altLang="sl-SI"/>
              <a:pPr/>
              <a:t>‹#›</a:t>
            </a:fld>
            <a:endParaRPr lang="en-US" altLang="sl-SI"/>
          </a:p>
        </p:txBody>
      </p:sp>
    </p:spTree>
    <p:extLst>
      <p:ext uri="{BB962C8B-B14F-4D97-AF65-F5344CB8AC3E}">
        <p14:creationId xmlns:p14="http://schemas.microsoft.com/office/powerpoint/2010/main" val="347932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o naslov">
    <p:spTree>
      <p:nvGrpSpPr>
        <p:cNvPr id="1" name=""/>
        <p:cNvGrpSpPr/>
        <p:nvPr/>
      </p:nvGrpSpPr>
      <p:grpSpPr>
        <a:xfrm>
          <a:off x="0" y="0"/>
          <a:ext cx="0" cy="0"/>
          <a:chOff x="0" y="0"/>
          <a:chExt cx="0" cy="0"/>
        </a:xfrm>
      </p:grpSpPr>
      <p:cxnSp>
        <p:nvCxnSpPr>
          <p:cNvPr id="5" name="Straight Connector 6"/>
          <p:cNvCxnSpPr/>
          <p:nvPr/>
        </p:nvCxnSpPr>
        <p:spPr>
          <a:xfrm>
            <a:off x="0" y="6675438"/>
            <a:ext cx="8686800" cy="0"/>
          </a:xfrm>
          <a:prstGeom prst="line">
            <a:avLst/>
          </a:prstGeom>
          <a:ln w="12700" cmpd="sng">
            <a:solidFill>
              <a:srgbClr val="C10C20"/>
            </a:solidFill>
          </a:ln>
          <a:effectLst/>
        </p:spPr>
        <p:style>
          <a:lnRef idx="2">
            <a:schemeClr val="accent1"/>
          </a:lnRef>
          <a:fillRef idx="0">
            <a:schemeClr val="accent1"/>
          </a:fillRef>
          <a:effectRef idx="1">
            <a:schemeClr val="accent1"/>
          </a:effectRef>
          <a:fontRef idx="minor">
            <a:schemeClr val="tx1"/>
          </a:fontRef>
        </p:style>
      </p:cxnSp>
      <p:pic>
        <p:nvPicPr>
          <p:cNvPr id="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1663" y="198438"/>
            <a:ext cx="1770062"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8"/>
          <p:cNvCxnSpPr/>
          <p:nvPr/>
        </p:nvCxnSpPr>
        <p:spPr>
          <a:xfrm flipV="1">
            <a:off x="0" y="1016000"/>
            <a:ext cx="9144000" cy="6350"/>
          </a:xfrm>
          <a:prstGeom prst="line">
            <a:avLst/>
          </a:prstGeom>
          <a:ln w="12700" cmpd="sng">
            <a:solidFill>
              <a:srgbClr val="C10C20"/>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457200" y="126963"/>
            <a:ext cx="6377172" cy="741362"/>
          </a:xfrm>
        </p:spPr>
        <p:txBody>
          <a:bodyPr>
            <a:normAutofit/>
          </a:bodyPr>
          <a:lstStyle>
            <a:lvl1pPr algn="l">
              <a:defRPr sz="2800" b="1">
                <a:solidFill>
                  <a:schemeClr val="bg1">
                    <a:lumMod val="50000"/>
                  </a:schemeClr>
                </a:solidFill>
              </a:defRPr>
            </a:lvl1pPr>
          </a:lstStyle>
          <a:p>
            <a:r>
              <a:rPr lang="sl-SI"/>
              <a:t>Uredite slog naslova matrice</a:t>
            </a:r>
            <a:endParaRPr lang="en-US" dirty="0"/>
          </a:p>
        </p:txBody>
      </p:sp>
      <p:sp>
        <p:nvSpPr>
          <p:cNvPr id="15" name="Content Placeholder 2"/>
          <p:cNvSpPr>
            <a:spLocks noGrp="1"/>
          </p:cNvSpPr>
          <p:nvPr>
            <p:ph idx="1"/>
          </p:nvPr>
        </p:nvSpPr>
        <p:spPr>
          <a:xfrm>
            <a:off x="457200" y="1955208"/>
            <a:ext cx="8229600" cy="4170955"/>
          </a:xfrm>
        </p:spPr>
        <p:txBody>
          <a:bodyPr/>
          <a:lstStyle>
            <a:lvl1pPr marL="0" indent="0">
              <a:buFontTx/>
              <a:buNone/>
              <a:defRPr sz="2400" b="0">
                <a:solidFill>
                  <a:schemeClr val="tx1"/>
                </a:solidFill>
                <a:latin typeface="+mj-lt"/>
              </a:defRPr>
            </a:lvl1pPr>
            <a:lvl2pPr marL="800100" indent="-342900">
              <a:buClr>
                <a:srgbClr val="C10C20"/>
              </a:buClr>
              <a:buFont typeface="Arial"/>
              <a:buChar char="•"/>
              <a:defRPr sz="2200">
                <a:solidFill>
                  <a:srgbClr val="C10C20"/>
                </a:solidFill>
              </a:defRPr>
            </a:lvl2pPr>
            <a:lvl3pPr>
              <a:buClr>
                <a:srgbClr val="C10C20"/>
              </a:buClr>
              <a:defRPr sz="1800">
                <a:solidFill>
                  <a:schemeClr val="bg1">
                    <a:lumMod val="50000"/>
                  </a:schemeClr>
                </a:solidFill>
              </a:defRPr>
            </a:lvl3pPr>
            <a:lvl4pPr marL="1600200" indent="-228600">
              <a:buFont typeface="Arial"/>
              <a:buChar char="•"/>
              <a:defRPr sz="1600">
                <a:solidFill>
                  <a:schemeClr val="bg1">
                    <a:lumMod val="50000"/>
                  </a:schemeClr>
                </a:solidFill>
              </a:defRPr>
            </a:lvl4pPr>
            <a:lvl5pPr>
              <a:defRPr sz="1400">
                <a:solidFill>
                  <a:srgbClr val="7F7F7F"/>
                </a:solidFill>
              </a:defRPr>
            </a:lvl5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0" name="Text Placeholder 2"/>
          <p:cNvSpPr>
            <a:spLocks noGrp="1"/>
          </p:cNvSpPr>
          <p:nvPr>
            <p:ph type="body" idx="11"/>
          </p:nvPr>
        </p:nvSpPr>
        <p:spPr>
          <a:xfrm>
            <a:off x="457200" y="1145252"/>
            <a:ext cx="8229600" cy="639762"/>
          </a:xfrm>
        </p:spPr>
        <p:txBody>
          <a:bodyPr anchor="b"/>
          <a:lstStyle>
            <a:lvl1pPr marL="0" indent="0">
              <a:buNone/>
              <a:defRPr sz="3200" b="1">
                <a:solidFill>
                  <a:srgbClr val="C10C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9" name="Slide Number Placeholder 24"/>
          <p:cNvSpPr>
            <a:spLocks noGrp="1"/>
          </p:cNvSpPr>
          <p:nvPr>
            <p:ph type="sldNum" sz="quarter" idx="12"/>
          </p:nvPr>
        </p:nvSpPr>
        <p:spPr>
          <a:xfrm>
            <a:off x="7926388" y="6473825"/>
            <a:ext cx="1109662" cy="365125"/>
          </a:xfrm>
        </p:spPr>
        <p:txBody>
          <a:bodyPr/>
          <a:lstStyle>
            <a:lvl1pPr>
              <a:defRPr b="1">
                <a:solidFill>
                  <a:srgbClr val="C10C20"/>
                </a:solidFill>
              </a:defRPr>
            </a:lvl1pPr>
          </a:lstStyle>
          <a:p>
            <a:fld id="{6A282C52-8C7D-44D7-BCC3-F5C0BCA96B65}" type="slidenum">
              <a:rPr lang="en-US" altLang="sl-SI"/>
              <a:pPr/>
              <a:t>‹#›</a:t>
            </a:fld>
            <a:endParaRPr lang="en-US" altLang="sl-SI"/>
          </a:p>
        </p:txBody>
      </p:sp>
    </p:spTree>
    <p:extLst>
      <p:ext uri="{BB962C8B-B14F-4D97-AF65-F5344CB8AC3E}">
        <p14:creationId xmlns:p14="http://schemas.microsoft.com/office/powerpoint/2010/main" val="2049757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8" name="Straight Connector 6"/>
          <p:cNvCxnSpPr/>
          <p:nvPr/>
        </p:nvCxnSpPr>
        <p:spPr>
          <a:xfrm>
            <a:off x="0" y="6675438"/>
            <a:ext cx="8686800" cy="0"/>
          </a:xfrm>
          <a:prstGeom prst="line">
            <a:avLst/>
          </a:prstGeom>
          <a:ln w="12700" cmpd="sng">
            <a:solidFill>
              <a:srgbClr val="C10C20"/>
            </a:solidFill>
          </a:ln>
          <a:effectLst/>
        </p:spPr>
        <p:style>
          <a:lnRef idx="2">
            <a:schemeClr val="accent1"/>
          </a:lnRef>
          <a:fillRef idx="0">
            <a:schemeClr val="accent1"/>
          </a:fillRef>
          <a:effectRef idx="1">
            <a:schemeClr val="accent1"/>
          </a:effectRef>
          <a:fontRef idx="minor">
            <a:schemeClr val="tx1"/>
          </a:fontRef>
        </p:style>
      </p:cxnSp>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1663" y="198438"/>
            <a:ext cx="1770062"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8"/>
          <p:cNvCxnSpPr/>
          <p:nvPr/>
        </p:nvCxnSpPr>
        <p:spPr>
          <a:xfrm flipV="1">
            <a:off x="0" y="1016000"/>
            <a:ext cx="9144000" cy="6350"/>
          </a:xfrm>
          <a:prstGeom prst="line">
            <a:avLst/>
          </a:prstGeom>
          <a:ln w="12700" cmpd="sng">
            <a:solidFill>
              <a:srgbClr val="C10C20"/>
            </a:solidFill>
          </a:ln>
          <a:effectLst/>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457200" y="126963"/>
            <a:ext cx="6377172" cy="741362"/>
          </a:xfrm>
        </p:spPr>
        <p:txBody>
          <a:bodyPr>
            <a:normAutofit/>
          </a:bodyPr>
          <a:lstStyle>
            <a:lvl1pPr algn="l">
              <a:defRPr sz="2800" b="1">
                <a:solidFill>
                  <a:schemeClr val="bg1">
                    <a:lumMod val="50000"/>
                  </a:schemeClr>
                </a:solidFill>
              </a:defRPr>
            </a:lvl1pPr>
          </a:lstStyle>
          <a:p>
            <a:r>
              <a:rPr lang="sl-SI"/>
              <a:t>Uredite slog naslova matrice</a:t>
            </a:r>
            <a:endParaRPr lang="en-US" dirty="0"/>
          </a:p>
        </p:txBody>
      </p:sp>
      <p:sp>
        <p:nvSpPr>
          <p:cNvPr id="11" name="Text Placeholder 2"/>
          <p:cNvSpPr>
            <a:spLocks noGrp="1"/>
          </p:cNvSpPr>
          <p:nvPr>
            <p:ph type="body" idx="1"/>
          </p:nvPr>
        </p:nvSpPr>
        <p:spPr>
          <a:xfrm>
            <a:off x="457200" y="1145252"/>
            <a:ext cx="4040188" cy="639762"/>
          </a:xfrm>
        </p:spPr>
        <p:txBody>
          <a:bodyPr anchor="b"/>
          <a:lstStyle>
            <a:lvl1pPr marL="0" indent="0">
              <a:buNone/>
              <a:defRPr sz="2400" b="1">
                <a:solidFill>
                  <a:srgbClr val="C10C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4" name="Content Placeholder 3"/>
          <p:cNvSpPr>
            <a:spLocks noGrp="1"/>
          </p:cNvSpPr>
          <p:nvPr>
            <p:ph sz="half" idx="2"/>
          </p:nvPr>
        </p:nvSpPr>
        <p:spPr>
          <a:xfrm>
            <a:off x="457200" y="1867712"/>
            <a:ext cx="4040188" cy="4553171"/>
          </a:xfrm>
        </p:spPr>
        <p:txBody>
          <a:bodyPr/>
          <a:lstStyle>
            <a:lvl1pPr marL="0" indent="0">
              <a:buFontTx/>
              <a:buNone/>
              <a:defRPr sz="2400"/>
            </a:lvl1pPr>
            <a:lvl2pPr marL="742950" indent="-285750">
              <a:buFont typeface="Arial"/>
              <a:buChar char="•"/>
              <a:defRPr sz="2200">
                <a:solidFill>
                  <a:srgbClr val="C10C20"/>
                </a:solidFill>
              </a:defRPr>
            </a:lvl2pPr>
            <a:lvl3pPr>
              <a:buClr>
                <a:srgbClr val="C10C20"/>
              </a:buClr>
              <a:defRPr sz="1800">
                <a:solidFill>
                  <a:schemeClr val="bg1">
                    <a:lumMod val="50000"/>
                  </a:schemeClr>
                </a:solidFill>
              </a:defRPr>
            </a:lvl3pPr>
            <a:lvl4pPr marL="1600200" indent="-228600">
              <a:buFont typeface="Arial"/>
              <a:buChar char="•"/>
              <a:defRPr sz="1600">
                <a:solidFill>
                  <a:srgbClr val="7F7F7F"/>
                </a:solidFill>
              </a:defRPr>
            </a:lvl4pPr>
            <a:lvl5pPr marL="2057400" indent="-228600">
              <a:buFont typeface="Arial"/>
              <a:buChar char="•"/>
              <a:defRPr sz="1400">
                <a:solidFill>
                  <a:srgbClr val="7F7F7F"/>
                </a:solidFill>
              </a:defRPr>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7" name="Text Placeholder 4"/>
          <p:cNvSpPr>
            <a:spLocks noGrp="1"/>
          </p:cNvSpPr>
          <p:nvPr>
            <p:ph type="body" sz="quarter" idx="3"/>
          </p:nvPr>
        </p:nvSpPr>
        <p:spPr>
          <a:xfrm>
            <a:off x="4645025" y="1145252"/>
            <a:ext cx="4041775" cy="639762"/>
          </a:xfrm>
        </p:spPr>
        <p:txBody>
          <a:bodyPr anchor="b"/>
          <a:lstStyle>
            <a:lvl1pPr marL="0" indent="0">
              <a:buNone/>
              <a:defRPr sz="2400" b="1">
                <a:solidFill>
                  <a:srgbClr val="C10C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18" name="Content Placeholder 5"/>
          <p:cNvSpPr>
            <a:spLocks noGrp="1"/>
          </p:cNvSpPr>
          <p:nvPr>
            <p:ph sz="quarter" idx="4"/>
          </p:nvPr>
        </p:nvSpPr>
        <p:spPr>
          <a:xfrm>
            <a:off x="4645025" y="1867712"/>
            <a:ext cx="4041775" cy="4553171"/>
          </a:xfrm>
        </p:spPr>
        <p:txBody>
          <a:bodyPr/>
          <a:lstStyle>
            <a:lvl1pPr marL="0" indent="0">
              <a:buFontTx/>
              <a:buNone/>
              <a:defRPr sz="2400"/>
            </a:lvl1pPr>
            <a:lvl2pPr marL="742950" indent="-285750">
              <a:buFont typeface="Arial"/>
              <a:buChar char="•"/>
              <a:defRPr sz="2200">
                <a:solidFill>
                  <a:srgbClr val="C10C20"/>
                </a:solidFill>
              </a:defRPr>
            </a:lvl2pPr>
            <a:lvl3pPr>
              <a:buClr>
                <a:srgbClr val="C10C20"/>
              </a:buClr>
              <a:defRPr sz="1800">
                <a:solidFill>
                  <a:schemeClr val="bg1">
                    <a:lumMod val="50000"/>
                  </a:schemeClr>
                </a:solidFill>
              </a:defRPr>
            </a:lvl3pPr>
            <a:lvl4pPr marL="1600200" indent="-228600">
              <a:buFont typeface="Arial"/>
              <a:buChar char="•"/>
              <a:defRPr sz="1600">
                <a:solidFill>
                  <a:srgbClr val="636463"/>
                </a:solidFill>
              </a:defRPr>
            </a:lvl4pPr>
            <a:lvl5pPr marL="2057400" indent="-228600">
              <a:buFont typeface="Arial"/>
              <a:buChar char="•"/>
              <a:defRPr sz="1400">
                <a:solidFill>
                  <a:srgbClr val="636463"/>
                </a:solidFill>
              </a:defRPr>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2" name="Slide Number Placeholder 24"/>
          <p:cNvSpPr>
            <a:spLocks noGrp="1"/>
          </p:cNvSpPr>
          <p:nvPr>
            <p:ph type="sldNum" sz="quarter" idx="10"/>
          </p:nvPr>
        </p:nvSpPr>
        <p:spPr>
          <a:xfrm>
            <a:off x="7926388" y="6473825"/>
            <a:ext cx="1109662" cy="365125"/>
          </a:xfrm>
        </p:spPr>
        <p:txBody>
          <a:bodyPr/>
          <a:lstStyle>
            <a:lvl1pPr>
              <a:defRPr b="1">
                <a:solidFill>
                  <a:srgbClr val="C10C20"/>
                </a:solidFill>
              </a:defRPr>
            </a:lvl1pPr>
          </a:lstStyle>
          <a:p>
            <a:fld id="{3FC342FE-7951-4D96-A51C-F0DC3647DEB4}" type="slidenum">
              <a:rPr lang="en-US" altLang="sl-SI"/>
              <a:pPr/>
              <a:t>‹#›</a:t>
            </a:fld>
            <a:endParaRPr lang="en-US" altLang="sl-SI"/>
          </a:p>
        </p:txBody>
      </p:sp>
    </p:spTree>
    <p:extLst>
      <p:ext uri="{BB962C8B-B14F-4D97-AF65-F5344CB8AC3E}">
        <p14:creationId xmlns:p14="http://schemas.microsoft.com/office/powerpoint/2010/main" val="267821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5" name="Rectangle 6"/>
          <p:cNvSpPr/>
          <p:nvPr/>
        </p:nvSpPr>
        <p:spPr>
          <a:xfrm>
            <a:off x="0" y="0"/>
            <a:ext cx="9144000" cy="1016000"/>
          </a:xfrm>
          <a:prstGeom prst="rect">
            <a:avLst/>
          </a:prstGeom>
          <a:gradFill>
            <a:gsLst>
              <a:gs pos="0">
                <a:srgbClr val="932128"/>
              </a:gs>
              <a:gs pos="100000">
                <a:srgbClr val="CD0920"/>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a:p>
        </p:txBody>
      </p:sp>
      <p:pic>
        <p:nvPicPr>
          <p:cNvPr id="6" name="Picture 7" descr="Overlay-TitleSlide.png"/>
          <p:cNvPicPr>
            <a:picLocks noChangeAspect="1"/>
          </p:cNvPicPr>
          <p:nvPr/>
        </p:nvPicPr>
        <p:blipFill>
          <a:blip r:embed="rId2">
            <a:extLst>
              <a:ext uri="{28A0092B-C50C-407E-A947-70E740481C1C}">
                <a14:useLocalDpi xmlns:a14="http://schemas.microsoft.com/office/drawing/2010/main" val="0"/>
              </a:ext>
            </a:extLst>
          </a:blip>
          <a:srcRect b="56676"/>
          <a:stretch>
            <a:fillRect/>
          </a:stretch>
        </p:blipFill>
        <p:spPr bwMode="auto">
          <a:xfrm flipH="1">
            <a:off x="158750" y="0"/>
            <a:ext cx="8985250" cy="1016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127000"/>
            <a:ext cx="6324600" cy="741363"/>
          </a:xfrm>
          <a:prstGeom prst="rect">
            <a:avLst/>
          </a:prstGeom>
        </p:spPr>
        <p:txBody>
          <a:bodyPr anchor="ctr">
            <a:normAutofit/>
          </a:bodyPr>
          <a:lstStyle>
            <a:lvl1pPr algn="l" defTabSz="457200" rtl="0" eaLnBrk="1" latinLnBrk="0" hangingPunct="1">
              <a:spcBef>
                <a:spcPct val="0"/>
              </a:spcBef>
              <a:buNone/>
              <a:defRPr sz="2800" b="1" kern="1200">
                <a:solidFill>
                  <a:schemeClr val="bg1"/>
                </a:solidFill>
                <a:latin typeface="+mj-lt"/>
                <a:ea typeface="+mj-ea"/>
                <a:cs typeface="+mj-cs"/>
              </a:defRPr>
            </a:lvl1pPr>
          </a:lstStyle>
          <a:p>
            <a:pPr fontAlgn="auto">
              <a:spcAft>
                <a:spcPts val="0"/>
              </a:spcAft>
              <a:defRPr/>
            </a:pPr>
            <a:r>
              <a:rPr lang="sl-SI" dirty="0"/>
              <a:t>Click to edit Master title style</a:t>
            </a:r>
            <a:endParaRPr lang="en-US" dirty="0"/>
          </a:p>
        </p:txBody>
      </p:sp>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8013" y="204788"/>
            <a:ext cx="17541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10"/>
          <p:cNvCxnSpPr/>
          <p:nvPr/>
        </p:nvCxnSpPr>
        <p:spPr>
          <a:xfrm>
            <a:off x="0" y="6675438"/>
            <a:ext cx="8686800" cy="0"/>
          </a:xfrm>
          <a:prstGeom prst="line">
            <a:avLst/>
          </a:prstGeom>
          <a:ln w="12700" cmpd="sng">
            <a:solidFill>
              <a:srgbClr val="C10C2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157766"/>
            <a:ext cx="3008313" cy="1045536"/>
          </a:xfrm>
        </p:spPr>
        <p:txBody>
          <a:bodyPr anchor="b">
            <a:normAutofit/>
          </a:bodyPr>
          <a:lstStyle>
            <a:lvl1pPr algn="l">
              <a:defRPr sz="2400" b="1">
                <a:solidFill>
                  <a:srgbClr val="C10C20"/>
                </a:solidFill>
              </a:defRPr>
            </a:lvl1pPr>
          </a:lstStyle>
          <a:p>
            <a:r>
              <a:rPr lang="sl-SI"/>
              <a:t>Uredite slog naslova matrice</a:t>
            </a:r>
            <a:endParaRPr lang="en-US" dirty="0"/>
          </a:p>
        </p:txBody>
      </p:sp>
      <p:sp>
        <p:nvSpPr>
          <p:cNvPr id="3" name="Content Placeholder 2"/>
          <p:cNvSpPr>
            <a:spLocks noGrp="1"/>
          </p:cNvSpPr>
          <p:nvPr>
            <p:ph idx="1"/>
          </p:nvPr>
        </p:nvSpPr>
        <p:spPr>
          <a:xfrm>
            <a:off x="3575050" y="1157767"/>
            <a:ext cx="5111750" cy="5316909"/>
          </a:xfrm>
        </p:spPr>
        <p:txBody>
          <a:bodyPr/>
          <a:lstStyle>
            <a:lvl1pPr marL="0" indent="0">
              <a:buFontTx/>
              <a:buNone/>
              <a:defRPr sz="2400"/>
            </a:lvl1pPr>
            <a:lvl2pPr marL="742950" indent="-285750">
              <a:buFont typeface="Arial"/>
              <a:buChar char="•"/>
              <a:defRPr sz="2200">
                <a:solidFill>
                  <a:srgbClr val="C10C20"/>
                </a:solidFill>
              </a:defRPr>
            </a:lvl2pPr>
            <a:lvl3pPr>
              <a:buClr>
                <a:srgbClr val="C10C20"/>
              </a:buClr>
              <a:defRPr sz="1800">
                <a:solidFill>
                  <a:schemeClr val="bg1">
                    <a:lumMod val="50000"/>
                  </a:schemeClr>
                </a:solidFill>
              </a:defRPr>
            </a:lvl3pPr>
            <a:lvl4pPr marL="1600200" indent="-228600">
              <a:buFont typeface="Arial"/>
              <a:buChar char="•"/>
              <a:defRPr sz="1600">
                <a:solidFill>
                  <a:srgbClr val="7F7F7F"/>
                </a:solidFill>
              </a:defRPr>
            </a:lvl4pPr>
            <a:lvl5pPr marL="2057400" indent="-228600">
              <a:buFont typeface="Arial"/>
              <a:buChar char="•"/>
              <a:defRPr sz="1400">
                <a:solidFill>
                  <a:srgbClr val="7F7F7F"/>
                </a:solidFill>
              </a:defRPr>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457200" y="2404140"/>
            <a:ext cx="3008313" cy="40705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0" name="Slide Number Placeholder 24"/>
          <p:cNvSpPr>
            <a:spLocks noGrp="1"/>
          </p:cNvSpPr>
          <p:nvPr>
            <p:ph type="sldNum" sz="quarter" idx="10"/>
          </p:nvPr>
        </p:nvSpPr>
        <p:spPr>
          <a:xfrm>
            <a:off x="7926388" y="6473825"/>
            <a:ext cx="1109662" cy="365125"/>
          </a:xfrm>
        </p:spPr>
        <p:txBody>
          <a:bodyPr/>
          <a:lstStyle>
            <a:lvl1pPr>
              <a:defRPr b="1">
                <a:solidFill>
                  <a:srgbClr val="C10C20"/>
                </a:solidFill>
              </a:defRPr>
            </a:lvl1pPr>
          </a:lstStyle>
          <a:p>
            <a:fld id="{A0929317-6462-4EBA-9F74-1FAC94E1DB29}" type="slidenum">
              <a:rPr lang="en-US" altLang="sl-SI"/>
              <a:pPr/>
              <a:t>‹#›</a:t>
            </a:fld>
            <a:endParaRPr lang="en-US" altLang="sl-SI"/>
          </a:p>
        </p:txBody>
      </p:sp>
    </p:spTree>
    <p:extLst>
      <p:ext uri="{BB962C8B-B14F-4D97-AF65-F5344CB8AC3E}">
        <p14:creationId xmlns:p14="http://schemas.microsoft.com/office/powerpoint/2010/main" val="145436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cxnSp>
        <p:nvCxnSpPr>
          <p:cNvPr id="5" name="Straight Connector 6"/>
          <p:cNvCxnSpPr/>
          <p:nvPr/>
        </p:nvCxnSpPr>
        <p:spPr>
          <a:xfrm>
            <a:off x="0" y="6675438"/>
            <a:ext cx="8686800" cy="0"/>
          </a:xfrm>
          <a:prstGeom prst="line">
            <a:avLst/>
          </a:prstGeom>
          <a:ln w="12700" cmpd="sng">
            <a:solidFill>
              <a:srgbClr val="C10C20"/>
            </a:solidFill>
          </a:ln>
          <a:effectLst/>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a:xfrm>
            <a:off x="457200" y="127000"/>
            <a:ext cx="6376988" cy="741363"/>
          </a:xfrm>
          <a:prstGeom prst="rect">
            <a:avLst/>
          </a:prstGeom>
        </p:spPr>
        <p:txBody>
          <a:bodyPr anchor="ctr">
            <a:normAutofit/>
          </a:bodyPr>
          <a:lstStyle>
            <a:lvl1pPr algn="l" defTabSz="457200" rtl="0" eaLnBrk="1" latinLnBrk="0" hangingPunct="1">
              <a:spcBef>
                <a:spcPct val="0"/>
              </a:spcBef>
              <a:buNone/>
              <a:defRPr sz="2800" b="1" kern="1200">
                <a:solidFill>
                  <a:schemeClr val="bg1">
                    <a:lumMod val="50000"/>
                  </a:schemeClr>
                </a:solidFill>
                <a:latin typeface="+mj-lt"/>
                <a:ea typeface="+mj-ea"/>
                <a:cs typeface="+mj-cs"/>
              </a:defRPr>
            </a:lvl1pPr>
          </a:lstStyle>
          <a:p>
            <a:pPr fontAlgn="auto">
              <a:spcAft>
                <a:spcPts val="0"/>
              </a:spcAft>
              <a:defRPr/>
            </a:pPr>
            <a:r>
              <a:rPr lang="sl-SI" dirty="0"/>
              <a:t>Click to edit Master title style</a:t>
            </a:r>
            <a:endParaRPr lang="en-US" dirty="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1663" y="198438"/>
            <a:ext cx="1770062"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9"/>
          <p:cNvCxnSpPr/>
          <p:nvPr/>
        </p:nvCxnSpPr>
        <p:spPr>
          <a:xfrm flipV="1">
            <a:off x="0" y="1016000"/>
            <a:ext cx="9144000" cy="6350"/>
          </a:xfrm>
          <a:prstGeom prst="line">
            <a:avLst/>
          </a:prstGeom>
          <a:ln w="12700" cmpd="sng">
            <a:solidFill>
              <a:srgbClr val="C10C2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157766"/>
            <a:ext cx="3008313" cy="1045536"/>
          </a:xfrm>
        </p:spPr>
        <p:txBody>
          <a:bodyPr anchor="b">
            <a:normAutofit/>
          </a:bodyPr>
          <a:lstStyle>
            <a:lvl1pPr algn="l">
              <a:defRPr sz="2400" b="1">
                <a:solidFill>
                  <a:srgbClr val="C10C20"/>
                </a:solidFill>
              </a:defRPr>
            </a:lvl1pPr>
          </a:lstStyle>
          <a:p>
            <a:r>
              <a:rPr lang="sl-SI"/>
              <a:t>Uredite slog naslova matrice</a:t>
            </a:r>
            <a:endParaRPr lang="en-US" dirty="0"/>
          </a:p>
        </p:txBody>
      </p:sp>
      <p:sp>
        <p:nvSpPr>
          <p:cNvPr id="3" name="Content Placeholder 2"/>
          <p:cNvSpPr>
            <a:spLocks noGrp="1"/>
          </p:cNvSpPr>
          <p:nvPr>
            <p:ph idx="1"/>
          </p:nvPr>
        </p:nvSpPr>
        <p:spPr>
          <a:xfrm>
            <a:off x="3575050" y="1157767"/>
            <a:ext cx="5111750" cy="5316909"/>
          </a:xfrm>
        </p:spPr>
        <p:txBody>
          <a:bodyPr/>
          <a:lstStyle>
            <a:lvl1pPr marL="0" indent="0">
              <a:buFontTx/>
              <a:buNone/>
              <a:defRPr sz="2400"/>
            </a:lvl1pPr>
            <a:lvl2pPr marL="742950" indent="-285750">
              <a:buFont typeface="Arial"/>
              <a:buChar char="•"/>
              <a:defRPr sz="2200">
                <a:solidFill>
                  <a:srgbClr val="C10C20"/>
                </a:solidFill>
              </a:defRPr>
            </a:lvl2pPr>
            <a:lvl3pPr>
              <a:buClr>
                <a:srgbClr val="C10C20"/>
              </a:buClr>
              <a:defRPr sz="1800">
                <a:solidFill>
                  <a:schemeClr val="bg1">
                    <a:lumMod val="50000"/>
                  </a:schemeClr>
                </a:solidFill>
              </a:defRPr>
            </a:lvl3pPr>
            <a:lvl4pPr marL="1600200" indent="-228600">
              <a:buFont typeface="Arial"/>
              <a:buChar char="•"/>
              <a:defRPr sz="1600">
                <a:solidFill>
                  <a:srgbClr val="7F7F7F"/>
                </a:solidFill>
              </a:defRPr>
            </a:lvl4pPr>
            <a:lvl5pPr marL="2057400" indent="-228600">
              <a:buFont typeface="Arial"/>
              <a:buChar char="•"/>
              <a:defRPr sz="1400">
                <a:solidFill>
                  <a:srgbClr val="7F7F7F"/>
                </a:solidFill>
              </a:defRPr>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457200" y="2404140"/>
            <a:ext cx="3008313" cy="40705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9" name="Slide Number Placeholder 24"/>
          <p:cNvSpPr>
            <a:spLocks noGrp="1"/>
          </p:cNvSpPr>
          <p:nvPr>
            <p:ph type="sldNum" sz="quarter" idx="10"/>
          </p:nvPr>
        </p:nvSpPr>
        <p:spPr>
          <a:xfrm>
            <a:off x="7926388" y="6473825"/>
            <a:ext cx="1109662" cy="365125"/>
          </a:xfrm>
        </p:spPr>
        <p:txBody>
          <a:bodyPr/>
          <a:lstStyle>
            <a:lvl1pPr>
              <a:defRPr b="1">
                <a:solidFill>
                  <a:srgbClr val="C10C20"/>
                </a:solidFill>
              </a:defRPr>
            </a:lvl1pPr>
          </a:lstStyle>
          <a:p>
            <a:fld id="{2E7607FE-0D76-464D-A637-A1021F15D54E}" type="slidenum">
              <a:rPr lang="en-US" altLang="sl-SI"/>
              <a:pPr/>
              <a:t>‹#›</a:t>
            </a:fld>
            <a:endParaRPr lang="en-US" altLang="sl-SI"/>
          </a:p>
        </p:txBody>
      </p:sp>
    </p:spTree>
    <p:extLst>
      <p:ext uri="{BB962C8B-B14F-4D97-AF65-F5344CB8AC3E}">
        <p14:creationId xmlns:p14="http://schemas.microsoft.com/office/powerpoint/2010/main" val="42370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5" name="Rectangle 6"/>
          <p:cNvSpPr/>
          <p:nvPr/>
        </p:nvSpPr>
        <p:spPr>
          <a:xfrm>
            <a:off x="0" y="0"/>
            <a:ext cx="9144000" cy="1016000"/>
          </a:xfrm>
          <a:prstGeom prst="rect">
            <a:avLst/>
          </a:prstGeom>
          <a:gradFill>
            <a:gsLst>
              <a:gs pos="0">
                <a:srgbClr val="932128"/>
              </a:gs>
              <a:gs pos="100000">
                <a:srgbClr val="CD0920"/>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endParaRPr lang="en-US"/>
          </a:p>
        </p:txBody>
      </p:sp>
      <p:pic>
        <p:nvPicPr>
          <p:cNvPr id="6" name="Picture 7" descr="Overlay-TitleSlide.png"/>
          <p:cNvPicPr>
            <a:picLocks noChangeAspect="1"/>
          </p:cNvPicPr>
          <p:nvPr/>
        </p:nvPicPr>
        <p:blipFill>
          <a:blip r:embed="rId2">
            <a:extLst>
              <a:ext uri="{28A0092B-C50C-407E-A947-70E740481C1C}">
                <a14:useLocalDpi xmlns:a14="http://schemas.microsoft.com/office/drawing/2010/main" val="0"/>
              </a:ext>
            </a:extLst>
          </a:blip>
          <a:srcRect b="56676"/>
          <a:stretch>
            <a:fillRect/>
          </a:stretch>
        </p:blipFill>
        <p:spPr bwMode="auto">
          <a:xfrm flipH="1">
            <a:off x="158750" y="0"/>
            <a:ext cx="8985250" cy="1016000"/>
          </a:xfrm>
          <a:prstGeom prst="rect">
            <a:avLst/>
          </a:prstGeom>
          <a:noFill/>
          <a:ln>
            <a:noFill/>
          </a:ln>
          <a:extLst>
            <a:ext uri="{909E8E84-426E-40DD-AFC4-6F175D3DCCD1}">
              <a14:hiddenFill xmlns:a14="http://schemas.microsoft.com/office/drawing/2010/main">
                <a:solidFill>
                  <a:srgbClr val="FFFFFF">
                    <a:alpha val="50195"/>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127000"/>
            <a:ext cx="6324600" cy="741363"/>
          </a:xfrm>
          <a:prstGeom prst="rect">
            <a:avLst/>
          </a:prstGeom>
        </p:spPr>
        <p:txBody>
          <a:bodyPr anchor="ctr">
            <a:normAutofit/>
          </a:bodyPr>
          <a:lstStyle>
            <a:lvl1pPr algn="l" defTabSz="457200" rtl="0" eaLnBrk="1" latinLnBrk="0" hangingPunct="1">
              <a:spcBef>
                <a:spcPct val="0"/>
              </a:spcBef>
              <a:buNone/>
              <a:defRPr sz="2800" b="1" kern="1200">
                <a:solidFill>
                  <a:schemeClr val="bg1"/>
                </a:solidFill>
                <a:latin typeface="+mj-lt"/>
                <a:ea typeface="+mj-ea"/>
                <a:cs typeface="+mj-cs"/>
              </a:defRPr>
            </a:lvl1pPr>
          </a:lstStyle>
          <a:p>
            <a:pPr fontAlgn="auto">
              <a:spcAft>
                <a:spcPts val="0"/>
              </a:spcAft>
              <a:defRPr/>
            </a:pPr>
            <a:r>
              <a:rPr lang="sl-SI" dirty="0"/>
              <a:t>Click to edit Master title style</a:t>
            </a:r>
            <a:endParaRPr lang="en-US" dirty="0"/>
          </a:p>
        </p:txBody>
      </p:sp>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8013" y="204788"/>
            <a:ext cx="17541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10"/>
          <p:cNvCxnSpPr/>
          <p:nvPr/>
        </p:nvCxnSpPr>
        <p:spPr>
          <a:xfrm>
            <a:off x="0" y="6675438"/>
            <a:ext cx="8686800" cy="0"/>
          </a:xfrm>
          <a:prstGeom prst="line">
            <a:avLst/>
          </a:prstGeom>
          <a:ln w="12700" cmpd="sng">
            <a:solidFill>
              <a:srgbClr val="C10C2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5432649"/>
            <a:ext cx="8229600" cy="566738"/>
          </a:xfrm>
        </p:spPr>
        <p:txBody>
          <a:bodyPr anchor="b"/>
          <a:lstStyle>
            <a:lvl1pPr algn="l">
              <a:defRPr sz="2000" b="1">
                <a:solidFill>
                  <a:srgbClr val="C10C20"/>
                </a:solidFill>
              </a:defRPr>
            </a:lvl1pPr>
          </a:lstStyle>
          <a:p>
            <a:r>
              <a:rPr lang="sl-SI"/>
              <a:t>Uredite slog naslova matrice</a:t>
            </a:r>
            <a:endParaRPr lang="en-US" dirty="0"/>
          </a:p>
        </p:txBody>
      </p:sp>
      <p:sp>
        <p:nvSpPr>
          <p:cNvPr id="3" name="Picture Placeholder 2"/>
          <p:cNvSpPr>
            <a:spLocks noGrp="1"/>
          </p:cNvSpPr>
          <p:nvPr>
            <p:ph type="pic" idx="1"/>
          </p:nvPr>
        </p:nvSpPr>
        <p:spPr>
          <a:xfrm>
            <a:off x="457200" y="1250729"/>
            <a:ext cx="8229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a:t>Kliknite ikono, če želite dodati sliko</a:t>
            </a:r>
            <a:endParaRPr lang="en-US" noProof="0" dirty="0"/>
          </a:p>
        </p:txBody>
      </p:sp>
      <p:sp>
        <p:nvSpPr>
          <p:cNvPr id="4" name="Text Placeholder 3"/>
          <p:cNvSpPr>
            <a:spLocks noGrp="1"/>
          </p:cNvSpPr>
          <p:nvPr>
            <p:ph type="body" sz="half" idx="2"/>
          </p:nvPr>
        </p:nvSpPr>
        <p:spPr>
          <a:xfrm>
            <a:off x="457200" y="5999387"/>
            <a:ext cx="8229600" cy="4746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10" name="Slide Number Placeholder 24"/>
          <p:cNvSpPr>
            <a:spLocks noGrp="1"/>
          </p:cNvSpPr>
          <p:nvPr>
            <p:ph type="sldNum" sz="quarter" idx="10"/>
          </p:nvPr>
        </p:nvSpPr>
        <p:spPr>
          <a:xfrm>
            <a:off x="7926388" y="6473825"/>
            <a:ext cx="1109662" cy="365125"/>
          </a:xfrm>
        </p:spPr>
        <p:txBody>
          <a:bodyPr/>
          <a:lstStyle>
            <a:lvl1pPr>
              <a:defRPr b="1">
                <a:solidFill>
                  <a:srgbClr val="C10C20"/>
                </a:solidFill>
              </a:defRPr>
            </a:lvl1pPr>
          </a:lstStyle>
          <a:p>
            <a:fld id="{0C184BEE-F6B2-4B4A-9548-6BFECD8DF7E7}" type="slidenum">
              <a:rPr lang="en-US" altLang="sl-SI"/>
              <a:pPr/>
              <a:t>‹#›</a:t>
            </a:fld>
            <a:endParaRPr lang="en-US" altLang="sl-SI"/>
          </a:p>
        </p:txBody>
      </p:sp>
    </p:spTree>
    <p:extLst>
      <p:ext uri="{BB962C8B-B14F-4D97-AF65-F5344CB8AC3E}">
        <p14:creationId xmlns:p14="http://schemas.microsoft.com/office/powerpoint/2010/main" val="2732272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lick to edit Master title style</a:t>
            </a:r>
            <a:endParaRPr lang="en-US" altLang="sl-SI"/>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Uredite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endParaRPr lang="en-US" altLang="sl-SI"/>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48E9A83-5E18-4A53-AD64-DF353383EA97}" type="datetime1">
              <a:rPr lang="sl-SI" altLang="sl-SI"/>
              <a:pPr/>
              <a:t>27. 07. 2020</a:t>
            </a:fld>
            <a:endParaRPr lang="en-US" alt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106FD85-40A9-473F-86C4-363C01B1E8AE}"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5"/>
          <p:cNvSpPr txBox="1">
            <a:spLocks noChangeArrowheads="1"/>
          </p:cNvSpPr>
          <p:nvPr/>
        </p:nvSpPr>
        <p:spPr bwMode="auto">
          <a:xfrm>
            <a:off x="768350" y="151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endParaRPr lang="sl-SI" altLang="sl-SI" sz="3200">
              <a:solidFill>
                <a:srgbClr val="C10C20"/>
              </a:solidFill>
            </a:endParaRPr>
          </a:p>
        </p:txBody>
      </p:sp>
      <p:sp>
        <p:nvSpPr>
          <p:cNvPr id="5" name="Title 1"/>
          <p:cNvSpPr>
            <a:spLocks noGrp="1"/>
          </p:cNvSpPr>
          <p:nvPr>
            <p:ph type="ctrTitle"/>
          </p:nvPr>
        </p:nvSpPr>
        <p:spPr>
          <a:xfrm>
            <a:off x="149087" y="3584661"/>
            <a:ext cx="8756373" cy="909674"/>
          </a:xfrm>
        </p:spPr>
        <p:txBody>
          <a:bodyPr/>
          <a:lstStyle/>
          <a:p>
            <a:pPr algn="ctr"/>
            <a:r>
              <a:rPr lang="sl-SI" sz="4000" dirty="0"/>
              <a:t>TRŽENJSKI MONITOR 2020</a:t>
            </a:r>
            <a:br>
              <a:rPr lang="sl-SI" sz="4000" dirty="0"/>
            </a:br>
            <a:endParaRPr lang="en-US" sz="4000" dirty="0"/>
          </a:p>
        </p:txBody>
      </p:sp>
      <p:sp>
        <p:nvSpPr>
          <p:cNvPr id="6" name="Subtitle 2"/>
          <p:cNvSpPr>
            <a:spLocks noGrp="1"/>
          </p:cNvSpPr>
          <p:nvPr>
            <p:ph type="subTitle" idx="1"/>
          </p:nvPr>
        </p:nvSpPr>
        <p:spPr>
          <a:xfrm>
            <a:off x="1326873" y="5148420"/>
            <a:ext cx="6400800" cy="987057"/>
          </a:xfrm>
        </p:spPr>
        <p:txBody>
          <a:bodyPr/>
          <a:lstStyle/>
          <a:p>
            <a:pPr algn="ctr"/>
            <a:r>
              <a:rPr lang="sl-SI" sz="2800" dirty="0">
                <a:solidFill>
                  <a:schemeClr val="bg1"/>
                </a:solidFill>
              </a:rPr>
              <a:t>Raziskava med podjetji</a:t>
            </a:r>
          </a:p>
          <a:p>
            <a:pPr algn="ctr"/>
            <a:r>
              <a:rPr lang="sl-SI" sz="2800" dirty="0">
                <a:solidFill>
                  <a:schemeClr val="bg1"/>
                </a:solidFill>
              </a:rPr>
              <a:t>Julij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F614A8C1-6CEA-4C82-ABD4-063E3DD5E88B}"/>
              </a:ext>
            </a:extLst>
          </p:cNvPr>
          <p:cNvSpPr>
            <a:spLocks noGrp="1"/>
          </p:cNvSpPr>
          <p:nvPr>
            <p:ph type="title"/>
          </p:nvPr>
        </p:nvSpPr>
        <p:spPr/>
        <p:txBody>
          <a:bodyPr>
            <a:normAutofit/>
          </a:bodyPr>
          <a:lstStyle/>
          <a:p>
            <a:r>
              <a:rPr lang="sl-SI" dirty="0"/>
              <a:t>MARKETINŠKE AKTIVNOSTI</a:t>
            </a:r>
          </a:p>
        </p:txBody>
      </p:sp>
      <p:sp>
        <p:nvSpPr>
          <p:cNvPr id="4" name="Označba mesta besedila 3">
            <a:extLst>
              <a:ext uri="{FF2B5EF4-FFF2-40B4-BE49-F238E27FC236}">
                <a16:creationId xmlns:a16="http://schemas.microsoft.com/office/drawing/2014/main" id="{077C8DAB-0B49-4C4E-B260-A6F127A807DB}"/>
              </a:ext>
            </a:extLst>
          </p:cNvPr>
          <p:cNvSpPr>
            <a:spLocks noGrp="1"/>
          </p:cNvSpPr>
          <p:nvPr>
            <p:ph type="body" idx="11"/>
          </p:nvPr>
        </p:nvSpPr>
        <p:spPr>
          <a:xfrm>
            <a:off x="457200" y="1258244"/>
            <a:ext cx="8229600" cy="639762"/>
          </a:xfrm>
        </p:spPr>
        <p:txBody>
          <a:bodyPr/>
          <a:lstStyle/>
          <a:p>
            <a:r>
              <a:rPr lang="sl-SI" sz="1600" dirty="0"/>
              <a:t>V katere marketinške aktivnosti ste načrtovali vlaganja v vašem podjetju/organizaciji v </a:t>
            </a:r>
            <a:r>
              <a:rPr lang="en-GB" sz="1600" dirty="0" err="1"/>
              <a:t>tekočem</a:t>
            </a:r>
            <a:r>
              <a:rPr lang="en-GB" sz="1600" dirty="0"/>
              <a:t> </a:t>
            </a:r>
            <a:r>
              <a:rPr lang="en-GB" sz="1600" dirty="0" err="1"/>
              <a:t>letu</a:t>
            </a:r>
            <a:r>
              <a:rPr lang="sl-SI" sz="1600" dirty="0"/>
              <a:t>, PREDEN se je začela epidemija?</a:t>
            </a:r>
          </a:p>
        </p:txBody>
      </p:sp>
      <p:sp>
        <p:nvSpPr>
          <p:cNvPr id="5" name="Označba mesta številke diapozitiva 4">
            <a:extLst>
              <a:ext uri="{FF2B5EF4-FFF2-40B4-BE49-F238E27FC236}">
                <a16:creationId xmlns:a16="http://schemas.microsoft.com/office/drawing/2014/main" id="{7DABC984-686F-4CAC-8EE5-CA72706B2875}"/>
              </a:ext>
            </a:extLst>
          </p:cNvPr>
          <p:cNvSpPr>
            <a:spLocks noGrp="1"/>
          </p:cNvSpPr>
          <p:nvPr>
            <p:ph type="sldNum" sz="quarter" idx="12"/>
          </p:nvPr>
        </p:nvSpPr>
        <p:spPr/>
        <p:txBody>
          <a:bodyPr/>
          <a:lstStyle/>
          <a:p>
            <a:fld id="{0776AC9A-1456-47E9-B583-53135C0410A4}" type="slidenum">
              <a:rPr lang="en-US" altLang="sl-SI" smtClean="0"/>
              <a:pPr/>
              <a:t>10</a:t>
            </a:fld>
            <a:endParaRPr lang="en-US" altLang="sl-SI"/>
          </a:p>
        </p:txBody>
      </p:sp>
      <p:pic>
        <p:nvPicPr>
          <p:cNvPr id="10" name="Označba mesta vsebine 9">
            <a:extLst>
              <a:ext uri="{FF2B5EF4-FFF2-40B4-BE49-F238E27FC236}">
                <a16:creationId xmlns:a16="http://schemas.microsoft.com/office/drawing/2014/main" id="{D183A1FB-D19D-445D-BB7F-317ED2076EE1}"/>
              </a:ext>
            </a:extLst>
          </p:cNvPr>
          <p:cNvPicPr>
            <a:picLocks noGrp="1" noChangeAspect="1"/>
          </p:cNvPicPr>
          <p:nvPr>
            <p:ph idx="1"/>
          </p:nvPr>
        </p:nvPicPr>
        <p:blipFill rotWithShape="1">
          <a:blip r:embed="rId2"/>
          <a:srcRect l="1290" r="3664"/>
          <a:stretch/>
        </p:blipFill>
        <p:spPr>
          <a:xfrm>
            <a:off x="1" y="1977698"/>
            <a:ext cx="9144000" cy="4570304"/>
          </a:xfrm>
        </p:spPr>
      </p:pic>
    </p:spTree>
    <p:extLst>
      <p:ext uri="{BB962C8B-B14F-4D97-AF65-F5344CB8AC3E}">
        <p14:creationId xmlns:p14="http://schemas.microsoft.com/office/powerpoint/2010/main" val="333055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vokotnik 5">
            <a:extLst>
              <a:ext uri="{FF2B5EF4-FFF2-40B4-BE49-F238E27FC236}">
                <a16:creationId xmlns:a16="http://schemas.microsoft.com/office/drawing/2014/main" id="{7AEC77D9-18C7-4BD2-BC70-AC0509CA52C0}"/>
              </a:ext>
            </a:extLst>
          </p:cNvPr>
          <p:cNvSpPr/>
          <p:nvPr/>
        </p:nvSpPr>
        <p:spPr>
          <a:xfrm>
            <a:off x="0" y="6473825"/>
            <a:ext cx="9144000" cy="3651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dirty="0"/>
          </a:p>
        </p:txBody>
      </p:sp>
      <p:pic>
        <p:nvPicPr>
          <p:cNvPr id="7" name="Označba mesta vsebine 6">
            <a:extLst>
              <a:ext uri="{FF2B5EF4-FFF2-40B4-BE49-F238E27FC236}">
                <a16:creationId xmlns:a16="http://schemas.microsoft.com/office/drawing/2014/main" id="{958CC32E-539B-432B-9A83-DAFB4EAA8319}"/>
              </a:ext>
            </a:extLst>
          </p:cNvPr>
          <p:cNvPicPr>
            <a:picLocks noGrp="1" noChangeAspect="1"/>
          </p:cNvPicPr>
          <p:nvPr>
            <p:ph idx="1"/>
          </p:nvPr>
        </p:nvPicPr>
        <p:blipFill rotWithShape="1">
          <a:blip r:embed="rId3"/>
          <a:srcRect t="7450" b="7327"/>
          <a:stretch/>
        </p:blipFill>
        <p:spPr>
          <a:xfrm>
            <a:off x="10908" y="1782142"/>
            <a:ext cx="9133092" cy="4770853"/>
          </a:xfrm>
        </p:spPr>
      </p:pic>
      <p:sp>
        <p:nvSpPr>
          <p:cNvPr id="3" name="Naslov 2">
            <a:extLst>
              <a:ext uri="{FF2B5EF4-FFF2-40B4-BE49-F238E27FC236}">
                <a16:creationId xmlns:a16="http://schemas.microsoft.com/office/drawing/2014/main" id="{C0EDC413-49C7-4611-8F49-E52A6DAB62B0}"/>
              </a:ext>
            </a:extLst>
          </p:cNvPr>
          <p:cNvSpPr>
            <a:spLocks noGrp="1"/>
          </p:cNvSpPr>
          <p:nvPr>
            <p:ph type="title"/>
          </p:nvPr>
        </p:nvSpPr>
        <p:spPr/>
        <p:txBody>
          <a:bodyPr>
            <a:normAutofit fontScale="90000"/>
          </a:bodyPr>
          <a:lstStyle/>
          <a:p>
            <a:r>
              <a:rPr lang="sl-SI" dirty="0"/>
              <a:t>NAČRTOVANJE MARKETINŠKIH AKTIVNOSTI</a:t>
            </a:r>
          </a:p>
        </p:txBody>
      </p:sp>
      <p:sp>
        <p:nvSpPr>
          <p:cNvPr id="4" name="Označba mesta besedila 3">
            <a:extLst>
              <a:ext uri="{FF2B5EF4-FFF2-40B4-BE49-F238E27FC236}">
                <a16:creationId xmlns:a16="http://schemas.microsoft.com/office/drawing/2014/main" id="{BCC795BF-F9EB-4DDD-B595-9E0487DD677E}"/>
              </a:ext>
            </a:extLst>
          </p:cNvPr>
          <p:cNvSpPr>
            <a:spLocks noGrp="1"/>
          </p:cNvSpPr>
          <p:nvPr>
            <p:ph type="body" idx="11"/>
          </p:nvPr>
        </p:nvSpPr>
        <p:spPr>
          <a:xfrm>
            <a:off x="457200" y="1152011"/>
            <a:ext cx="8229600" cy="639762"/>
          </a:xfrm>
        </p:spPr>
        <p:txBody>
          <a:bodyPr/>
          <a:lstStyle/>
          <a:p>
            <a:r>
              <a:rPr lang="sl-SI" sz="1400" b="0" dirty="0">
                <a:solidFill>
                  <a:schemeClr val="tx1"/>
                </a:solidFill>
              </a:rPr>
              <a:t>Če bolj razčlenimo marketinške aktivnosti, so podjetja pred epidemijo v največji meri načrtovala </a:t>
            </a:r>
            <a:r>
              <a:rPr lang="sl-SI" sz="1400" dirty="0">
                <a:solidFill>
                  <a:schemeClr val="tx1"/>
                </a:solidFill>
              </a:rPr>
              <a:t>vložke v oglaševanje v družbenih medijih </a:t>
            </a:r>
            <a:r>
              <a:rPr lang="sl-SI" sz="1400" b="0" dirty="0">
                <a:solidFill>
                  <a:schemeClr val="tx1"/>
                </a:solidFill>
              </a:rPr>
              <a:t>(87 %), PR (73 %), razvoj novih izdelkov (70 %), organizacijo dogodkov (70 %) in direktni marketing (68 %). </a:t>
            </a:r>
          </a:p>
        </p:txBody>
      </p:sp>
      <p:sp>
        <p:nvSpPr>
          <p:cNvPr id="5" name="Označba mesta številke diapozitiva 4">
            <a:extLst>
              <a:ext uri="{FF2B5EF4-FFF2-40B4-BE49-F238E27FC236}">
                <a16:creationId xmlns:a16="http://schemas.microsoft.com/office/drawing/2014/main" id="{71726E8C-3C9F-498A-9611-5F1A50263C9D}"/>
              </a:ext>
            </a:extLst>
          </p:cNvPr>
          <p:cNvSpPr>
            <a:spLocks noGrp="1"/>
          </p:cNvSpPr>
          <p:nvPr>
            <p:ph type="sldNum" sz="quarter" idx="12"/>
          </p:nvPr>
        </p:nvSpPr>
        <p:spPr/>
        <p:txBody>
          <a:bodyPr/>
          <a:lstStyle/>
          <a:p>
            <a:fld id="{0776AC9A-1456-47E9-B583-53135C0410A4}" type="slidenum">
              <a:rPr lang="en-US" altLang="sl-SI" smtClean="0"/>
              <a:pPr/>
              <a:t>11</a:t>
            </a:fld>
            <a:endParaRPr lang="en-US" altLang="sl-SI"/>
          </a:p>
        </p:txBody>
      </p:sp>
      <p:sp>
        <p:nvSpPr>
          <p:cNvPr id="8" name="PoljeZBesedilom 7">
            <a:extLst>
              <a:ext uri="{FF2B5EF4-FFF2-40B4-BE49-F238E27FC236}">
                <a16:creationId xmlns:a16="http://schemas.microsoft.com/office/drawing/2014/main" id="{4275A930-2F4D-48C4-909D-44D161D0136F}"/>
              </a:ext>
            </a:extLst>
          </p:cNvPr>
          <p:cNvSpPr txBox="1"/>
          <p:nvPr/>
        </p:nvSpPr>
        <p:spPr>
          <a:xfrm>
            <a:off x="65316" y="6471325"/>
            <a:ext cx="5057192" cy="246221"/>
          </a:xfrm>
          <a:prstGeom prst="rect">
            <a:avLst/>
          </a:prstGeom>
          <a:noFill/>
        </p:spPr>
        <p:txBody>
          <a:bodyPr wrap="square">
            <a:spAutoFit/>
          </a:bodyPr>
          <a:lstStyle/>
          <a:p>
            <a:r>
              <a:rPr lang="en-GB" sz="1000" dirty="0">
                <a:solidFill>
                  <a:schemeClr val="tx1">
                    <a:lumMod val="65000"/>
                    <a:lumOff val="35000"/>
                  </a:schemeClr>
                </a:solidFill>
              </a:rPr>
              <a:t>Za </a:t>
            </a:r>
            <a:r>
              <a:rPr lang="en-GB" sz="1000" dirty="0" err="1">
                <a:solidFill>
                  <a:schemeClr val="tx1">
                    <a:lumMod val="65000"/>
                    <a:lumOff val="35000"/>
                  </a:schemeClr>
                </a:solidFill>
              </a:rPr>
              <a:t>vsako</a:t>
            </a:r>
            <a:r>
              <a:rPr lang="en-GB" sz="1000" dirty="0">
                <a:solidFill>
                  <a:schemeClr val="tx1">
                    <a:lumMod val="65000"/>
                    <a:lumOff val="35000"/>
                  </a:schemeClr>
                </a:solidFill>
              </a:rPr>
              <a:t> </a:t>
            </a:r>
            <a:r>
              <a:rPr lang="en-GB" sz="1000" dirty="0" err="1">
                <a:solidFill>
                  <a:schemeClr val="tx1">
                    <a:lumMod val="65000"/>
                    <a:lumOff val="35000"/>
                  </a:schemeClr>
                </a:solidFill>
              </a:rPr>
              <a:t>aktivnost</a:t>
            </a:r>
            <a:r>
              <a:rPr lang="en-GB" sz="1000" dirty="0">
                <a:solidFill>
                  <a:schemeClr val="tx1">
                    <a:lumMod val="65000"/>
                    <a:lumOff val="35000"/>
                  </a:schemeClr>
                </a:solidFill>
              </a:rPr>
              <a:t> </a:t>
            </a:r>
            <a:r>
              <a:rPr lang="en-GB" sz="1000" dirty="0" err="1">
                <a:solidFill>
                  <a:schemeClr val="tx1">
                    <a:lumMod val="65000"/>
                    <a:lumOff val="35000"/>
                  </a:schemeClr>
                </a:solidFill>
              </a:rPr>
              <a:t>označite</a:t>
            </a:r>
            <a:r>
              <a:rPr lang="en-GB" sz="1000" dirty="0">
                <a:solidFill>
                  <a:schemeClr val="tx1">
                    <a:lumMod val="65000"/>
                    <a:lumOff val="35000"/>
                  </a:schemeClr>
                </a:solidFill>
              </a:rPr>
              <a:t>, </a:t>
            </a:r>
            <a:r>
              <a:rPr lang="en-GB" sz="1000" dirty="0" err="1">
                <a:solidFill>
                  <a:schemeClr val="tx1">
                    <a:lumMod val="65000"/>
                    <a:lumOff val="35000"/>
                  </a:schemeClr>
                </a:solidFill>
              </a:rPr>
              <a:t>ali</a:t>
            </a:r>
            <a:r>
              <a:rPr lang="en-GB" sz="1000" dirty="0">
                <a:solidFill>
                  <a:schemeClr val="tx1">
                    <a:lumMod val="65000"/>
                    <a:lumOff val="35000"/>
                  </a:schemeClr>
                </a:solidFill>
              </a:rPr>
              <a:t> </a:t>
            </a:r>
            <a:r>
              <a:rPr lang="en-GB" sz="1000" dirty="0" err="1">
                <a:solidFill>
                  <a:schemeClr val="tx1">
                    <a:lumMod val="65000"/>
                    <a:lumOff val="35000"/>
                  </a:schemeClr>
                </a:solidFill>
              </a:rPr>
              <a:t>ste</a:t>
            </a:r>
            <a:r>
              <a:rPr lang="en-GB" sz="1000" dirty="0">
                <a:solidFill>
                  <a:schemeClr val="tx1">
                    <a:lumMod val="65000"/>
                    <a:lumOff val="35000"/>
                  </a:schemeClr>
                </a:solidFill>
              </a:rPr>
              <a:t> </a:t>
            </a:r>
            <a:r>
              <a:rPr lang="en-GB" sz="1000" dirty="0" err="1">
                <a:solidFill>
                  <a:schemeClr val="tx1">
                    <a:lumMod val="65000"/>
                    <a:lumOff val="35000"/>
                  </a:schemeClr>
                </a:solidFill>
              </a:rPr>
              <a:t>planirali</a:t>
            </a:r>
            <a:r>
              <a:rPr lang="en-GB" sz="1000" dirty="0">
                <a:solidFill>
                  <a:schemeClr val="tx1">
                    <a:lumMod val="65000"/>
                    <a:lumOff val="35000"/>
                  </a:schemeClr>
                </a:solidFill>
              </a:rPr>
              <a:t> </a:t>
            </a:r>
            <a:r>
              <a:rPr lang="en-GB" sz="1000" dirty="0" err="1">
                <a:solidFill>
                  <a:schemeClr val="tx1">
                    <a:lumMod val="65000"/>
                    <a:lumOff val="35000"/>
                  </a:schemeClr>
                </a:solidFill>
              </a:rPr>
              <a:t>vlagati</a:t>
            </a:r>
            <a:r>
              <a:rPr lang="en-GB" sz="1000" dirty="0">
                <a:solidFill>
                  <a:schemeClr val="tx1">
                    <a:lumMod val="65000"/>
                    <a:lumOff val="35000"/>
                  </a:schemeClr>
                </a:solidFill>
              </a:rPr>
              <a:t> v </a:t>
            </a:r>
            <a:r>
              <a:rPr lang="en-GB" sz="1000" dirty="0" err="1">
                <a:solidFill>
                  <a:schemeClr val="tx1">
                    <a:lumMod val="65000"/>
                    <a:lumOff val="35000"/>
                  </a:schemeClr>
                </a:solidFill>
              </a:rPr>
              <a:t>njo</a:t>
            </a:r>
            <a:r>
              <a:rPr lang="en-GB" sz="1000" dirty="0">
                <a:solidFill>
                  <a:schemeClr val="tx1">
                    <a:lumMod val="65000"/>
                    <a:lumOff val="35000"/>
                  </a:schemeClr>
                </a:solidFill>
              </a:rPr>
              <a:t> </a:t>
            </a:r>
            <a:r>
              <a:rPr lang="en-GB" sz="1000" dirty="0" err="1">
                <a:solidFill>
                  <a:schemeClr val="tx1">
                    <a:lumMod val="65000"/>
                    <a:lumOff val="35000"/>
                  </a:schemeClr>
                </a:solidFill>
              </a:rPr>
              <a:t>preden</a:t>
            </a:r>
            <a:r>
              <a:rPr lang="en-GB" sz="1000" dirty="0">
                <a:solidFill>
                  <a:schemeClr val="tx1">
                    <a:lumMod val="65000"/>
                    <a:lumOff val="35000"/>
                  </a:schemeClr>
                </a:solidFill>
              </a:rPr>
              <a:t> se je </a:t>
            </a:r>
            <a:r>
              <a:rPr lang="en-GB" sz="1000" dirty="0" err="1">
                <a:solidFill>
                  <a:schemeClr val="tx1">
                    <a:lumMod val="65000"/>
                    <a:lumOff val="35000"/>
                  </a:schemeClr>
                </a:solidFill>
              </a:rPr>
              <a:t>začela</a:t>
            </a:r>
            <a:r>
              <a:rPr lang="en-GB" sz="1000" dirty="0">
                <a:solidFill>
                  <a:schemeClr val="tx1">
                    <a:lumMod val="65000"/>
                    <a:lumOff val="35000"/>
                  </a:schemeClr>
                </a:solidFill>
              </a:rPr>
              <a:t> </a:t>
            </a:r>
            <a:r>
              <a:rPr lang="en-GB" sz="1000" dirty="0" err="1">
                <a:solidFill>
                  <a:schemeClr val="tx1">
                    <a:lumMod val="65000"/>
                    <a:lumOff val="35000"/>
                  </a:schemeClr>
                </a:solidFill>
              </a:rPr>
              <a:t>epidemija</a:t>
            </a:r>
            <a:r>
              <a:rPr lang="en-GB" sz="1000" dirty="0">
                <a:solidFill>
                  <a:schemeClr val="tx1">
                    <a:lumMod val="65000"/>
                    <a:lumOff val="35000"/>
                  </a:schemeClr>
                </a:solidFill>
              </a:rPr>
              <a:t>. (% da)</a:t>
            </a:r>
            <a:endParaRPr lang="sl-SI" sz="1000" dirty="0">
              <a:solidFill>
                <a:schemeClr val="tx1">
                  <a:lumMod val="65000"/>
                  <a:lumOff val="35000"/>
                </a:schemeClr>
              </a:solidFill>
            </a:endParaRPr>
          </a:p>
        </p:txBody>
      </p:sp>
      <p:sp>
        <p:nvSpPr>
          <p:cNvPr id="9" name="PoljeZBesedilom 8">
            <a:extLst>
              <a:ext uri="{FF2B5EF4-FFF2-40B4-BE49-F238E27FC236}">
                <a16:creationId xmlns:a16="http://schemas.microsoft.com/office/drawing/2014/main" id="{2EDD1B40-A3EF-43D5-8972-77C7BBC926C8}"/>
              </a:ext>
            </a:extLst>
          </p:cNvPr>
          <p:cNvSpPr txBox="1"/>
          <p:nvPr/>
        </p:nvSpPr>
        <p:spPr>
          <a:xfrm>
            <a:off x="5122508" y="6459296"/>
            <a:ext cx="5057192" cy="400110"/>
          </a:xfrm>
          <a:prstGeom prst="rect">
            <a:avLst/>
          </a:prstGeom>
          <a:noFill/>
        </p:spPr>
        <p:txBody>
          <a:bodyPr wrap="square">
            <a:spAutoFit/>
          </a:bodyPr>
          <a:lstStyle/>
          <a:p>
            <a:r>
              <a:rPr lang="sl-SI" sz="1000" dirty="0">
                <a:solidFill>
                  <a:schemeClr val="tx1">
                    <a:lumMod val="65000"/>
                    <a:lumOff val="35000"/>
                  </a:schemeClr>
                </a:solidFill>
              </a:rPr>
              <a:t>Z</a:t>
            </a:r>
            <a:r>
              <a:rPr lang="en-GB" sz="1000" dirty="0">
                <a:solidFill>
                  <a:schemeClr val="tx1">
                    <a:lumMod val="65000"/>
                    <a:lumOff val="35000"/>
                  </a:schemeClr>
                </a:solidFill>
              </a:rPr>
              <a:t>a </a:t>
            </a:r>
            <a:r>
              <a:rPr lang="en-GB" sz="1000" dirty="0" err="1">
                <a:solidFill>
                  <a:schemeClr val="tx1">
                    <a:lumMod val="65000"/>
                    <a:lumOff val="35000"/>
                  </a:schemeClr>
                </a:solidFill>
              </a:rPr>
              <a:t>vsako</a:t>
            </a:r>
            <a:r>
              <a:rPr lang="en-GB" sz="1000" dirty="0">
                <a:solidFill>
                  <a:schemeClr val="tx1">
                    <a:lumMod val="65000"/>
                    <a:lumOff val="35000"/>
                  </a:schemeClr>
                </a:solidFill>
              </a:rPr>
              <a:t> </a:t>
            </a:r>
            <a:r>
              <a:rPr lang="en-GB" sz="1000" dirty="0" err="1">
                <a:solidFill>
                  <a:schemeClr val="tx1">
                    <a:lumMod val="65000"/>
                    <a:lumOff val="35000"/>
                  </a:schemeClr>
                </a:solidFill>
              </a:rPr>
              <a:t>aktivnost</a:t>
            </a:r>
            <a:r>
              <a:rPr lang="en-GB" sz="1000" dirty="0">
                <a:solidFill>
                  <a:schemeClr val="tx1">
                    <a:lumMod val="65000"/>
                    <a:lumOff val="35000"/>
                  </a:schemeClr>
                </a:solidFill>
              </a:rPr>
              <a:t> </a:t>
            </a:r>
            <a:r>
              <a:rPr lang="en-GB" sz="1000" dirty="0" err="1">
                <a:solidFill>
                  <a:schemeClr val="tx1">
                    <a:lumMod val="65000"/>
                    <a:lumOff val="35000"/>
                  </a:schemeClr>
                </a:solidFill>
              </a:rPr>
              <a:t>označite</a:t>
            </a:r>
            <a:r>
              <a:rPr lang="en-GB" sz="1000" dirty="0">
                <a:solidFill>
                  <a:schemeClr val="tx1">
                    <a:lumMod val="65000"/>
                    <a:lumOff val="35000"/>
                  </a:schemeClr>
                </a:solidFill>
              </a:rPr>
              <a:t>, </a:t>
            </a:r>
            <a:r>
              <a:rPr lang="en-GB" sz="1000" dirty="0" err="1">
                <a:solidFill>
                  <a:schemeClr val="tx1">
                    <a:lumMod val="65000"/>
                    <a:lumOff val="35000"/>
                  </a:schemeClr>
                </a:solidFill>
              </a:rPr>
              <a:t>ali</a:t>
            </a:r>
            <a:r>
              <a:rPr lang="en-GB" sz="1000" dirty="0">
                <a:solidFill>
                  <a:schemeClr val="tx1">
                    <a:lumMod val="65000"/>
                    <a:lumOff val="35000"/>
                  </a:schemeClr>
                </a:solidFill>
              </a:rPr>
              <a:t> </a:t>
            </a:r>
            <a:r>
              <a:rPr lang="en-GB" sz="1000" dirty="0" err="1">
                <a:solidFill>
                  <a:schemeClr val="tx1">
                    <a:lumMod val="65000"/>
                    <a:lumOff val="35000"/>
                  </a:schemeClr>
                </a:solidFill>
              </a:rPr>
              <a:t>boste</a:t>
            </a:r>
            <a:r>
              <a:rPr lang="en-GB" sz="1000" dirty="0">
                <a:solidFill>
                  <a:schemeClr val="tx1">
                    <a:lumMod val="65000"/>
                    <a:lumOff val="35000"/>
                  </a:schemeClr>
                </a:solidFill>
              </a:rPr>
              <a:t> v </a:t>
            </a:r>
            <a:r>
              <a:rPr lang="en-GB" sz="1000" dirty="0" err="1">
                <a:solidFill>
                  <a:schemeClr val="tx1">
                    <a:lumMod val="65000"/>
                    <a:lumOff val="35000"/>
                  </a:schemeClr>
                </a:solidFill>
              </a:rPr>
              <a:t>letu</a:t>
            </a:r>
            <a:r>
              <a:rPr lang="en-GB" sz="1000" dirty="0">
                <a:solidFill>
                  <a:schemeClr val="tx1">
                    <a:lumMod val="65000"/>
                    <a:lumOff val="35000"/>
                  </a:schemeClr>
                </a:solidFill>
              </a:rPr>
              <a:t> 2020 v </a:t>
            </a:r>
            <a:r>
              <a:rPr lang="en-GB" sz="1000" dirty="0" err="1">
                <a:solidFill>
                  <a:schemeClr val="tx1">
                    <a:lumMod val="65000"/>
                    <a:lumOff val="35000"/>
                  </a:schemeClr>
                </a:solidFill>
              </a:rPr>
              <a:t>njo</a:t>
            </a:r>
            <a:r>
              <a:rPr lang="en-GB" sz="1000" dirty="0">
                <a:solidFill>
                  <a:schemeClr val="tx1">
                    <a:lumMod val="65000"/>
                    <a:lumOff val="35000"/>
                  </a:schemeClr>
                </a:solidFill>
              </a:rPr>
              <a:t> </a:t>
            </a:r>
            <a:r>
              <a:rPr lang="en-GB" sz="1000" dirty="0" err="1">
                <a:solidFill>
                  <a:schemeClr val="tx1">
                    <a:lumMod val="65000"/>
                    <a:lumOff val="35000"/>
                  </a:schemeClr>
                </a:solidFill>
              </a:rPr>
              <a:t>vlagali</a:t>
            </a:r>
            <a:r>
              <a:rPr lang="en-GB" sz="1000" dirty="0">
                <a:solidFill>
                  <a:schemeClr val="tx1">
                    <a:lumMod val="65000"/>
                    <a:lumOff val="35000"/>
                  </a:schemeClr>
                </a:solidFill>
              </a:rPr>
              <a:t> </a:t>
            </a:r>
            <a:r>
              <a:rPr lang="en-GB" sz="1000" dirty="0" err="1">
                <a:solidFill>
                  <a:schemeClr val="tx1">
                    <a:lumMod val="65000"/>
                    <a:lumOff val="35000"/>
                  </a:schemeClr>
                </a:solidFill>
              </a:rPr>
              <a:t>več</a:t>
            </a:r>
            <a:r>
              <a:rPr lang="en-GB" sz="1000" dirty="0">
                <a:solidFill>
                  <a:schemeClr val="tx1">
                    <a:lumMod val="65000"/>
                    <a:lumOff val="35000"/>
                  </a:schemeClr>
                </a:solidFill>
              </a:rPr>
              <a:t> </a:t>
            </a:r>
            <a:endParaRPr lang="sl-SI" sz="1000" dirty="0">
              <a:solidFill>
                <a:schemeClr val="tx1">
                  <a:lumMod val="65000"/>
                  <a:lumOff val="35000"/>
                </a:schemeClr>
              </a:solidFill>
            </a:endParaRPr>
          </a:p>
          <a:p>
            <a:r>
              <a:rPr lang="en-GB" sz="1000" dirty="0" err="1">
                <a:solidFill>
                  <a:schemeClr val="tx1">
                    <a:lumMod val="65000"/>
                    <a:lumOff val="35000"/>
                  </a:schemeClr>
                </a:solidFill>
              </a:rPr>
              <a:t>ali</a:t>
            </a:r>
            <a:r>
              <a:rPr lang="en-GB" sz="1000" dirty="0">
                <a:solidFill>
                  <a:schemeClr val="tx1">
                    <a:lumMod val="65000"/>
                    <a:lumOff val="35000"/>
                  </a:schemeClr>
                </a:solidFill>
              </a:rPr>
              <a:t> </a:t>
            </a:r>
            <a:r>
              <a:rPr lang="en-GB" sz="1000" dirty="0" err="1">
                <a:solidFill>
                  <a:schemeClr val="tx1">
                    <a:lumMod val="65000"/>
                    <a:lumOff val="35000"/>
                  </a:schemeClr>
                </a:solidFill>
              </a:rPr>
              <a:t>manj</a:t>
            </a:r>
            <a:r>
              <a:rPr lang="en-GB" sz="1000" dirty="0">
                <a:solidFill>
                  <a:schemeClr val="tx1">
                    <a:lumMod val="65000"/>
                    <a:lumOff val="35000"/>
                  </a:schemeClr>
                </a:solidFill>
              </a:rPr>
              <a:t> </a:t>
            </a:r>
            <a:r>
              <a:rPr lang="en-GB" sz="1000" dirty="0" err="1">
                <a:solidFill>
                  <a:schemeClr val="tx1">
                    <a:lumMod val="65000"/>
                    <a:lumOff val="35000"/>
                  </a:schemeClr>
                </a:solidFill>
              </a:rPr>
              <a:t>kot</a:t>
            </a:r>
            <a:r>
              <a:rPr lang="en-GB" sz="1000" dirty="0">
                <a:solidFill>
                  <a:schemeClr val="tx1">
                    <a:lumMod val="65000"/>
                    <a:lumOff val="35000"/>
                  </a:schemeClr>
                </a:solidFill>
              </a:rPr>
              <a:t> </a:t>
            </a:r>
            <a:r>
              <a:rPr lang="en-GB" sz="1000" dirty="0" err="1">
                <a:solidFill>
                  <a:schemeClr val="tx1">
                    <a:lumMod val="65000"/>
                    <a:lumOff val="35000"/>
                  </a:schemeClr>
                </a:solidFill>
              </a:rPr>
              <a:t>ste</a:t>
            </a:r>
            <a:r>
              <a:rPr lang="en-GB" sz="1000" dirty="0">
                <a:solidFill>
                  <a:schemeClr val="tx1">
                    <a:lumMod val="65000"/>
                    <a:lumOff val="35000"/>
                  </a:schemeClr>
                </a:solidFill>
              </a:rPr>
              <a:t> </a:t>
            </a:r>
            <a:r>
              <a:rPr lang="en-GB" sz="1000" dirty="0" err="1">
                <a:solidFill>
                  <a:schemeClr val="tx1">
                    <a:lumMod val="65000"/>
                    <a:lumOff val="35000"/>
                  </a:schemeClr>
                </a:solidFill>
              </a:rPr>
              <a:t>načrtovali</a:t>
            </a:r>
            <a:r>
              <a:rPr lang="en-GB" sz="1000" dirty="0">
                <a:solidFill>
                  <a:schemeClr val="tx1">
                    <a:lumMod val="65000"/>
                    <a:lumOff val="35000"/>
                  </a:schemeClr>
                </a:solidFill>
              </a:rPr>
              <a:t> v </a:t>
            </a:r>
            <a:r>
              <a:rPr lang="en-GB" sz="1000" dirty="0" err="1">
                <a:solidFill>
                  <a:schemeClr val="tx1">
                    <a:lumMod val="65000"/>
                    <a:lumOff val="35000"/>
                  </a:schemeClr>
                </a:solidFill>
              </a:rPr>
              <a:t>obdobju</a:t>
            </a:r>
            <a:r>
              <a:rPr lang="en-GB" sz="1000" dirty="0">
                <a:solidFill>
                  <a:schemeClr val="tx1">
                    <a:lumMod val="65000"/>
                    <a:lumOff val="35000"/>
                  </a:schemeClr>
                </a:solidFill>
              </a:rPr>
              <a:t> </a:t>
            </a:r>
            <a:r>
              <a:rPr lang="en-GB" sz="1000" dirty="0" err="1">
                <a:solidFill>
                  <a:schemeClr val="tx1">
                    <a:lumMod val="65000"/>
                    <a:lumOff val="35000"/>
                  </a:schemeClr>
                </a:solidFill>
              </a:rPr>
              <a:t>pred</a:t>
            </a:r>
            <a:r>
              <a:rPr lang="en-GB" sz="1000" dirty="0">
                <a:solidFill>
                  <a:schemeClr val="tx1">
                    <a:lumMod val="65000"/>
                    <a:lumOff val="35000"/>
                  </a:schemeClr>
                </a:solidFill>
              </a:rPr>
              <a:t> </a:t>
            </a:r>
            <a:r>
              <a:rPr lang="en-GB" sz="1000" dirty="0" err="1">
                <a:solidFill>
                  <a:schemeClr val="tx1">
                    <a:lumMod val="65000"/>
                    <a:lumOff val="35000"/>
                  </a:schemeClr>
                </a:solidFill>
              </a:rPr>
              <a:t>epidemijo</a:t>
            </a:r>
            <a:r>
              <a:rPr lang="en-GB" sz="1000" dirty="0">
                <a:solidFill>
                  <a:schemeClr val="tx1">
                    <a:lumMod val="65000"/>
                    <a:lumOff val="35000"/>
                  </a:schemeClr>
                </a:solidFill>
              </a:rPr>
              <a:t>.</a:t>
            </a:r>
            <a:endParaRPr lang="sl-SI" sz="1000" dirty="0">
              <a:solidFill>
                <a:schemeClr val="tx1">
                  <a:lumMod val="65000"/>
                  <a:lumOff val="35000"/>
                </a:schemeClr>
              </a:solidFill>
            </a:endParaRPr>
          </a:p>
        </p:txBody>
      </p:sp>
      <p:sp>
        <p:nvSpPr>
          <p:cNvPr id="10" name="PoljeZBesedilom 9">
            <a:extLst>
              <a:ext uri="{FF2B5EF4-FFF2-40B4-BE49-F238E27FC236}">
                <a16:creationId xmlns:a16="http://schemas.microsoft.com/office/drawing/2014/main" id="{86FC6106-D0ED-4670-BD1E-59921EDECD26}"/>
              </a:ext>
            </a:extLst>
          </p:cNvPr>
          <p:cNvSpPr txBox="1"/>
          <p:nvPr/>
        </p:nvSpPr>
        <p:spPr>
          <a:xfrm rot="16200000">
            <a:off x="6997967" y="4347773"/>
            <a:ext cx="3834880" cy="475866"/>
          </a:xfrm>
          <a:prstGeom prst="rect">
            <a:avLst/>
          </a:prstGeom>
        </p:spPr>
        <p:txBody>
          <a:bodyPr wrap="square" rtlCol="0" anchor="ctr">
            <a:normAutofit/>
          </a:bodyPr>
          <a:lstStyle/>
          <a:p>
            <a:pPr fontAlgn="auto">
              <a:spcAft>
                <a:spcPts val="0"/>
              </a:spcAft>
            </a:pPr>
            <a:r>
              <a:rPr lang="sl-SI" sz="1000" dirty="0">
                <a:solidFill>
                  <a:schemeClr val="tx1">
                    <a:lumMod val="65000"/>
                    <a:lumOff val="35000"/>
                  </a:schemeClr>
                </a:solidFill>
              </a:rPr>
              <a:t>Osnova: celoten vzorec / spremembe med tistimi, ki načrtujejo.</a:t>
            </a:r>
          </a:p>
        </p:txBody>
      </p:sp>
    </p:spTree>
    <p:extLst>
      <p:ext uri="{BB962C8B-B14F-4D97-AF65-F5344CB8AC3E}">
        <p14:creationId xmlns:p14="http://schemas.microsoft.com/office/powerpoint/2010/main" val="3432115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značba mesta vsebine 6">
            <a:extLst>
              <a:ext uri="{FF2B5EF4-FFF2-40B4-BE49-F238E27FC236}">
                <a16:creationId xmlns:a16="http://schemas.microsoft.com/office/drawing/2014/main" id="{4436C2F5-89E4-4AEE-AEFC-10698385C9FC}"/>
              </a:ext>
            </a:extLst>
          </p:cNvPr>
          <p:cNvPicPr>
            <a:picLocks noGrp="1" noChangeAspect="1"/>
          </p:cNvPicPr>
          <p:nvPr>
            <p:ph idx="1"/>
          </p:nvPr>
        </p:nvPicPr>
        <p:blipFill rotWithShape="1">
          <a:blip r:embed="rId2"/>
          <a:srcRect t="6368" b="6170"/>
          <a:stretch/>
        </p:blipFill>
        <p:spPr>
          <a:xfrm>
            <a:off x="385198" y="1701038"/>
            <a:ext cx="8320270" cy="4893283"/>
          </a:xfrm>
        </p:spPr>
      </p:pic>
      <p:sp>
        <p:nvSpPr>
          <p:cNvPr id="3" name="Naslov 2">
            <a:extLst>
              <a:ext uri="{FF2B5EF4-FFF2-40B4-BE49-F238E27FC236}">
                <a16:creationId xmlns:a16="http://schemas.microsoft.com/office/drawing/2014/main" id="{D0420145-553F-4857-85E6-C662E8302815}"/>
              </a:ext>
            </a:extLst>
          </p:cNvPr>
          <p:cNvSpPr>
            <a:spLocks noGrp="1"/>
          </p:cNvSpPr>
          <p:nvPr>
            <p:ph type="title"/>
          </p:nvPr>
        </p:nvSpPr>
        <p:spPr/>
        <p:txBody>
          <a:bodyPr>
            <a:normAutofit fontScale="90000"/>
          </a:bodyPr>
          <a:lstStyle/>
          <a:p>
            <a:r>
              <a:rPr lang="sl-SI" dirty="0"/>
              <a:t>NAČRTOVANJE MARKETINŠKIH AKTIVNOSTI</a:t>
            </a:r>
          </a:p>
        </p:txBody>
      </p:sp>
      <p:sp>
        <p:nvSpPr>
          <p:cNvPr id="4" name="Označba mesta besedila 3">
            <a:extLst>
              <a:ext uri="{FF2B5EF4-FFF2-40B4-BE49-F238E27FC236}">
                <a16:creationId xmlns:a16="http://schemas.microsoft.com/office/drawing/2014/main" id="{7CE3B673-9F8D-445C-BB66-65DE3902F0C2}"/>
              </a:ext>
            </a:extLst>
          </p:cNvPr>
          <p:cNvSpPr>
            <a:spLocks noGrp="1"/>
          </p:cNvSpPr>
          <p:nvPr>
            <p:ph type="body" idx="11"/>
          </p:nvPr>
        </p:nvSpPr>
        <p:spPr>
          <a:xfrm>
            <a:off x="457200" y="1126593"/>
            <a:ext cx="8229600" cy="639762"/>
          </a:xfrm>
        </p:spPr>
        <p:txBody>
          <a:bodyPr/>
          <a:lstStyle/>
          <a:p>
            <a:r>
              <a:rPr lang="sl-SI" sz="1400" b="0" dirty="0">
                <a:solidFill>
                  <a:schemeClr val="tx1"/>
                </a:solidFill>
              </a:rPr>
              <a:t>Med načrtovanimi marketinškimi aktivnostmi se pričakuje </a:t>
            </a:r>
            <a:r>
              <a:rPr lang="sl-SI" sz="1400" dirty="0">
                <a:solidFill>
                  <a:schemeClr val="tx1"/>
                </a:solidFill>
              </a:rPr>
              <a:t>več vlaganja v odpiranje digitalnih prodajnih poti </a:t>
            </a:r>
            <a:r>
              <a:rPr lang="sl-SI" sz="1400" b="0" dirty="0">
                <a:solidFill>
                  <a:schemeClr val="tx1"/>
                </a:solidFill>
              </a:rPr>
              <a:t>(62 %), </a:t>
            </a:r>
            <a:r>
              <a:rPr lang="sl-SI" sz="1400" dirty="0">
                <a:solidFill>
                  <a:schemeClr val="tx1"/>
                </a:solidFill>
              </a:rPr>
              <a:t>uvajanja novih poslovnih modelov </a:t>
            </a:r>
            <a:r>
              <a:rPr lang="sl-SI" sz="1400" b="0" dirty="0">
                <a:solidFill>
                  <a:schemeClr val="tx1"/>
                </a:solidFill>
              </a:rPr>
              <a:t>(50 %), </a:t>
            </a:r>
            <a:r>
              <a:rPr lang="sl-SI" sz="1400" dirty="0">
                <a:solidFill>
                  <a:schemeClr val="tx1"/>
                </a:solidFill>
              </a:rPr>
              <a:t>aplikacij in spletnih vmesnikov za uporabnike </a:t>
            </a:r>
            <a:r>
              <a:rPr lang="sl-SI" sz="1400" b="0" dirty="0">
                <a:solidFill>
                  <a:schemeClr val="tx1"/>
                </a:solidFill>
              </a:rPr>
              <a:t>(47 %) in </a:t>
            </a:r>
            <a:r>
              <a:rPr lang="sl-SI" sz="1400" dirty="0">
                <a:solidFill>
                  <a:schemeClr val="tx1"/>
                </a:solidFill>
              </a:rPr>
              <a:t>oglaševanja na družbenih omrežjih </a:t>
            </a:r>
            <a:r>
              <a:rPr lang="sl-SI" sz="1400" b="0" dirty="0">
                <a:solidFill>
                  <a:schemeClr val="tx1"/>
                </a:solidFill>
              </a:rPr>
              <a:t>(46 %).</a:t>
            </a:r>
            <a:endParaRPr lang="sl-SI" sz="1400" dirty="0"/>
          </a:p>
        </p:txBody>
      </p:sp>
      <p:sp>
        <p:nvSpPr>
          <p:cNvPr id="5" name="Označba mesta številke diapozitiva 4">
            <a:extLst>
              <a:ext uri="{FF2B5EF4-FFF2-40B4-BE49-F238E27FC236}">
                <a16:creationId xmlns:a16="http://schemas.microsoft.com/office/drawing/2014/main" id="{B9E32CE2-9AA5-435A-A138-8CAB416F2801}"/>
              </a:ext>
            </a:extLst>
          </p:cNvPr>
          <p:cNvSpPr>
            <a:spLocks noGrp="1"/>
          </p:cNvSpPr>
          <p:nvPr>
            <p:ph type="sldNum" sz="quarter" idx="12"/>
          </p:nvPr>
        </p:nvSpPr>
        <p:spPr/>
        <p:txBody>
          <a:bodyPr/>
          <a:lstStyle/>
          <a:p>
            <a:fld id="{0776AC9A-1456-47E9-B583-53135C0410A4}" type="slidenum">
              <a:rPr lang="en-US" altLang="sl-SI" smtClean="0"/>
              <a:pPr/>
              <a:t>12</a:t>
            </a:fld>
            <a:endParaRPr lang="en-US" altLang="sl-SI"/>
          </a:p>
        </p:txBody>
      </p:sp>
      <p:sp>
        <p:nvSpPr>
          <p:cNvPr id="6" name="PoljeZBesedilom 5">
            <a:extLst>
              <a:ext uri="{FF2B5EF4-FFF2-40B4-BE49-F238E27FC236}">
                <a16:creationId xmlns:a16="http://schemas.microsoft.com/office/drawing/2014/main" id="{FC407E7C-B747-4CE0-99F4-3DB0DB3D9C8A}"/>
              </a:ext>
            </a:extLst>
          </p:cNvPr>
          <p:cNvSpPr txBox="1"/>
          <p:nvPr/>
        </p:nvSpPr>
        <p:spPr>
          <a:xfrm rot="16200000">
            <a:off x="6997967" y="4347773"/>
            <a:ext cx="3834880" cy="475866"/>
          </a:xfrm>
          <a:prstGeom prst="rect">
            <a:avLst/>
          </a:prstGeom>
        </p:spPr>
        <p:txBody>
          <a:bodyPr wrap="square" rtlCol="0" anchor="ctr">
            <a:normAutofit/>
          </a:bodyPr>
          <a:lstStyle/>
          <a:p>
            <a:pPr fontAlgn="auto">
              <a:spcAft>
                <a:spcPts val="0"/>
              </a:spcAft>
            </a:pPr>
            <a:r>
              <a:rPr lang="sl-SI" sz="1000" dirty="0">
                <a:solidFill>
                  <a:schemeClr val="tx1">
                    <a:lumMod val="65000"/>
                    <a:lumOff val="35000"/>
                  </a:schemeClr>
                </a:solidFill>
              </a:rPr>
              <a:t>Osnova: celoten vzorec / spremembe med tistimi, ki načrtujejo.</a:t>
            </a:r>
          </a:p>
        </p:txBody>
      </p:sp>
      <p:sp>
        <p:nvSpPr>
          <p:cNvPr id="8" name="Pravokotnik 7">
            <a:extLst>
              <a:ext uri="{FF2B5EF4-FFF2-40B4-BE49-F238E27FC236}">
                <a16:creationId xmlns:a16="http://schemas.microsoft.com/office/drawing/2014/main" id="{05D961B6-FB33-4046-9B4A-4118FA4EEAB8}"/>
              </a:ext>
            </a:extLst>
          </p:cNvPr>
          <p:cNvSpPr/>
          <p:nvPr/>
        </p:nvSpPr>
        <p:spPr>
          <a:xfrm>
            <a:off x="0" y="6473825"/>
            <a:ext cx="9144000" cy="3651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dirty="0"/>
          </a:p>
        </p:txBody>
      </p:sp>
      <p:sp>
        <p:nvSpPr>
          <p:cNvPr id="9" name="PoljeZBesedilom 8">
            <a:extLst>
              <a:ext uri="{FF2B5EF4-FFF2-40B4-BE49-F238E27FC236}">
                <a16:creationId xmlns:a16="http://schemas.microsoft.com/office/drawing/2014/main" id="{A6BA5590-C7D0-466C-9AFF-1F585431E3BE}"/>
              </a:ext>
            </a:extLst>
          </p:cNvPr>
          <p:cNvSpPr txBox="1"/>
          <p:nvPr/>
        </p:nvSpPr>
        <p:spPr>
          <a:xfrm>
            <a:off x="65316" y="6471325"/>
            <a:ext cx="5057192" cy="246221"/>
          </a:xfrm>
          <a:prstGeom prst="rect">
            <a:avLst/>
          </a:prstGeom>
          <a:noFill/>
        </p:spPr>
        <p:txBody>
          <a:bodyPr wrap="square">
            <a:spAutoFit/>
          </a:bodyPr>
          <a:lstStyle/>
          <a:p>
            <a:r>
              <a:rPr lang="en-GB" sz="1000" dirty="0">
                <a:solidFill>
                  <a:schemeClr val="tx1">
                    <a:lumMod val="65000"/>
                    <a:lumOff val="35000"/>
                  </a:schemeClr>
                </a:solidFill>
              </a:rPr>
              <a:t>Za </a:t>
            </a:r>
            <a:r>
              <a:rPr lang="en-GB" sz="1000" dirty="0" err="1">
                <a:solidFill>
                  <a:schemeClr val="tx1">
                    <a:lumMod val="65000"/>
                    <a:lumOff val="35000"/>
                  </a:schemeClr>
                </a:solidFill>
              </a:rPr>
              <a:t>vsako</a:t>
            </a:r>
            <a:r>
              <a:rPr lang="en-GB" sz="1000" dirty="0">
                <a:solidFill>
                  <a:schemeClr val="tx1">
                    <a:lumMod val="65000"/>
                    <a:lumOff val="35000"/>
                  </a:schemeClr>
                </a:solidFill>
              </a:rPr>
              <a:t> </a:t>
            </a:r>
            <a:r>
              <a:rPr lang="en-GB" sz="1000" dirty="0" err="1">
                <a:solidFill>
                  <a:schemeClr val="tx1">
                    <a:lumMod val="65000"/>
                    <a:lumOff val="35000"/>
                  </a:schemeClr>
                </a:solidFill>
              </a:rPr>
              <a:t>aktivnost</a:t>
            </a:r>
            <a:r>
              <a:rPr lang="en-GB" sz="1000" dirty="0">
                <a:solidFill>
                  <a:schemeClr val="tx1">
                    <a:lumMod val="65000"/>
                    <a:lumOff val="35000"/>
                  </a:schemeClr>
                </a:solidFill>
              </a:rPr>
              <a:t> </a:t>
            </a:r>
            <a:r>
              <a:rPr lang="en-GB" sz="1000" dirty="0" err="1">
                <a:solidFill>
                  <a:schemeClr val="tx1">
                    <a:lumMod val="65000"/>
                    <a:lumOff val="35000"/>
                  </a:schemeClr>
                </a:solidFill>
              </a:rPr>
              <a:t>označite</a:t>
            </a:r>
            <a:r>
              <a:rPr lang="en-GB" sz="1000" dirty="0">
                <a:solidFill>
                  <a:schemeClr val="tx1">
                    <a:lumMod val="65000"/>
                    <a:lumOff val="35000"/>
                  </a:schemeClr>
                </a:solidFill>
              </a:rPr>
              <a:t>, </a:t>
            </a:r>
            <a:r>
              <a:rPr lang="en-GB" sz="1000" dirty="0" err="1">
                <a:solidFill>
                  <a:schemeClr val="tx1">
                    <a:lumMod val="65000"/>
                    <a:lumOff val="35000"/>
                  </a:schemeClr>
                </a:solidFill>
              </a:rPr>
              <a:t>ali</a:t>
            </a:r>
            <a:r>
              <a:rPr lang="en-GB" sz="1000" dirty="0">
                <a:solidFill>
                  <a:schemeClr val="tx1">
                    <a:lumMod val="65000"/>
                    <a:lumOff val="35000"/>
                  </a:schemeClr>
                </a:solidFill>
              </a:rPr>
              <a:t> </a:t>
            </a:r>
            <a:r>
              <a:rPr lang="en-GB" sz="1000" dirty="0" err="1">
                <a:solidFill>
                  <a:schemeClr val="tx1">
                    <a:lumMod val="65000"/>
                    <a:lumOff val="35000"/>
                  </a:schemeClr>
                </a:solidFill>
              </a:rPr>
              <a:t>ste</a:t>
            </a:r>
            <a:r>
              <a:rPr lang="en-GB" sz="1000" dirty="0">
                <a:solidFill>
                  <a:schemeClr val="tx1">
                    <a:lumMod val="65000"/>
                    <a:lumOff val="35000"/>
                  </a:schemeClr>
                </a:solidFill>
              </a:rPr>
              <a:t> </a:t>
            </a:r>
            <a:r>
              <a:rPr lang="en-GB" sz="1000" dirty="0" err="1">
                <a:solidFill>
                  <a:schemeClr val="tx1">
                    <a:lumMod val="65000"/>
                    <a:lumOff val="35000"/>
                  </a:schemeClr>
                </a:solidFill>
              </a:rPr>
              <a:t>planirali</a:t>
            </a:r>
            <a:r>
              <a:rPr lang="en-GB" sz="1000" dirty="0">
                <a:solidFill>
                  <a:schemeClr val="tx1">
                    <a:lumMod val="65000"/>
                    <a:lumOff val="35000"/>
                  </a:schemeClr>
                </a:solidFill>
              </a:rPr>
              <a:t> </a:t>
            </a:r>
            <a:r>
              <a:rPr lang="en-GB" sz="1000" dirty="0" err="1">
                <a:solidFill>
                  <a:schemeClr val="tx1">
                    <a:lumMod val="65000"/>
                    <a:lumOff val="35000"/>
                  </a:schemeClr>
                </a:solidFill>
              </a:rPr>
              <a:t>vlagati</a:t>
            </a:r>
            <a:r>
              <a:rPr lang="en-GB" sz="1000" dirty="0">
                <a:solidFill>
                  <a:schemeClr val="tx1">
                    <a:lumMod val="65000"/>
                    <a:lumOff val="35000"/>
                  </a:schemeClr>
                </a:solidFill>
              </a:rPr>
              <a:t> v </a:t>
            </a:r>
            <a:r>
              <a:rPr lang="en-GB" sz="1000" dirty="0" err="1">
                <a:solidFill>
                  <a:schemeClr val="tx1">
                    <a:lumMod val="65000"/>
                    <a:lumOff val="35000"/>
                  </a:schemeClr>
                </a:solidFill>
              </a:rPr>
              <a:t>njo</a:t>
            </a:r>
            <a:r>
              <a:rPr lang="en-GB" sz="1000" dirty="0">
                <a:solidFill>
                  <a:schemeClr val="tx1">
                    <a:lumMod val="65000"/>
                    <a:lumOff val="35000"/>
                  </a:schemeClr>
                </a:solidFill>
              </a:rPr>
              <a:t> </a:t>
            </a:r>
            <a:r>
              <a:rPr lang="en-GB" sz="1000" dirty="0" err="1">
                <a:solidFill>
                  <a:schemeClr val="tx1">
                    <a:lumMod val="65000"/>
                    <a:lumOff val="35000"/>
                  </a:schemeClr>
                </a:solidFill>
              </a:rPr>
              <a:t>preden</a:t>
            </a:r>
            <a:r>
              <a:rPr lang="en-GB" sz="1000" dirty="0">
                <a:solidFill>
                  <a:schemeClr val="tx1">
                    <a:lumMod val="65000"/>
                    <a:lumOff val="35000"/>
                  </a:schemeClr>
                </a:solidFill>
              </a:rPr>
              <a:t> se je </a:t>
            </a:r>
            <a:r>
              <a:rPr lang="en-GB" sz="1000" dirty="0" err="1">
                <a:solidFill>
                  <a:schemeClr val="tx1">
                    <a:lumMod val="65000"/>
                    <a:lumOff val="35000"/>
                  </a:schemeClr>
                </a:solidFill>
              </a:rPr>
              <a:t>začela</a:t>
            </a:r>
            <a:r>
              <a:rPr lang="en-GB" sz="1000" dirty="0">
                <a:solidFill>
                  <a:schemeClr val="tx1">
                    <a:lumMod val="65000"/>
                    <a:lumOff val="35000"/>
                  </a:schemeClr>
                </a:solidFill>
              </a:rPr>
              <a:t> </a:t>
            </a:r>
            <a:r>
              <a:rPr lang="en-GB" sz="1000" dirty="0" err="1">
                <a:solidFill>
                  <a:schemeClr val="tx1">
                    <a:lumMod val="65000"/>
                    <a:lumOff val="35000"/>
                  </a:schemeClr>
                </a:solidFill>
              </a:rPr>
              <a:t>epidemija</a:t>
            </a:r>
            <a:r>
              <a:rPr lang="en-GB" sz="1000" dirty="0">
                <a:solidFill>
                  <a:schemeClr val="tx1">
                    <a:lumMod val="65000"/>
                    <a:lumOff val="35000"/>
                  </a:schemeClr>
                </a:solidFill>
              </a:rPr>
              <a:t>. (% da)</a:t>
            </a:r>
            <a:endParaRPr lang="sl-SI" sz="1000" dirty="0">
              <a:solidFill>
                <a:schemeClr val="tx1">
                  <a:lumMod val="65000"/>
                  <a:lumOff val="35000"/>
                </a:schemeClr>
              </a:solidFill>
            </a:endParaRPr>
          </a:p>
        </p:txBody>
      </p:sp>
      <p:sp>
        <p:nvSpPr>
          <p:cNvPr id="10" name="PoljeZBesedilom 9">
            <a:extLst>
              <a:ext uri="{FF2B5EF4-FFF2-40B4-BE49-F238E27FC236}">
                <a16:creationId xmlns:a16="http://schemas.microsoft.com/office/drawing/2014/main" id="{0E3A3480-AB6B-4B34-B26F-94382C4D7A56}"/>
              </a:ext>
            </a:extLst>
          </p:cNvPr>
          <p:cNvSpPr txBox="1"/>
          <p:nvPr/>
        </p:nvSpPr>
        <p:spPr>
          <a:xfrm>
            <a:off x="5122508" y="6459296"/>
            <a:ext cx="5057192" cy="400110"/>
          </a:xfrm>
          <a:prstGeom prst="rect">
            <a:avLst/>
          </a:prstGeom>
          <a:noFill/>
        </p:spPr>
        <p:txBody>
          <a:bodyPr wrap="square">
            <a:spAutoFit/>
          </a:bodyPr>
          <a:lstStyle/>
          <a:p>
            <a:r>
              <a:rPr lang="sl-SI" sz="1000" dirty="0">
                <a:solidFill>
                  <a:schemeClr val="tx1">
                    <a:lumMod val="65000"/>
                    <a:lumOff val="35000"/>
                  </a:schemeClr>
                </a:solidFill>
              </a:rPr>
              <a:t>Z</a:t>
            </a:r>
            <a:r>
              <a:rPr lang="en-GB" sz="1000" dirty="0">
                <a:solidFill>
                  <a:schemeClr val="tx1">
                    <a:lumMod val="65000"/>
                    <a:lumOff val="35000"/>
                  </a:schemeClr>
                </a:solidFill>
              </a:rPr>
              <a:t>a </a:t>
            </a:r>
            <a:r>
              <a:rPr lang="en-GB" sz="1000" dirty="0" err="1">
                <a:solidFill>
                  <a:schemeClr val="tx1">
                    <a:lumMod val="65000"/>
                    <a:lumOff val="35000"/>
                  </a:schemeClr>
                </a:solidFill>
              </a:rPr>
              <a:t>vsako</a:t>
            </a:r>
            <a:r>
              <a:rPr lang="en-GB" sz="1000" dirty="0">
                <a:solidFill>
                  <a:schemeClr val="tx1">
                    <a:lumMod val="65000"/>
                    <a:lumOff val="35000"/>
                  </a:schemeClr>
                </a:solidFill>
              </a:rPr>
              <a:t> </a:t>
            </a:r>
            <a:r>
              <a:rPr lang="en-GB" sz="1000" dirty="0" err="1">
                <a:solidFill>
                  <a:schemeClr val="tx1">
                    <a:lumMod val="65000"/>
                    <a:lumOff val="35000"/>
                  </a:schemeClr>
                </a:solidFill>
              </a:rPr>
              <a:t>aktivnost</a:t>
            </a:r>
            <a:r>
              <a:rPr lang="en-GB" sz="1000" dirty="0">
                <a:solidFill>
                  <a:schemeClr val="tx1">
                    <a:lumMod val="65000"/>
                    <a:lumOff val="35000"/>
                  </a:schemeClr>
                </a:solidFill>
              </a:rPr>
              <a:t> </a:t>
            </a:r>
            <a:r>
              <a:rPr lang="en-GB" sz="1000" dirty="0" err="1">
                <a:solidFill>
                  <a:schemeClr val="tx1">
                    <a:lumMod val="65000"/>
                    <a:lumOff val="35000"/>
                  </a:schemeClr>
                </a:solidFill>
              </a:rPr>
              <a:t>označite</a:t>
            </a:r>
            <a:r>
              <a:rPr lang="en-GB" sz="1000" dirty="0">
                <a:solidFill>
                  <a:schemeClr val="tx1">
                    <a:lumMod val="65000"/>
                    <a:lumOff val="35000"/>
                  </a:schemeClr>
                </a:solidFill>
              </a:rPr>
              <a:t>, </a:t>
            </a:r>
            <a:r>
              <a:rPr lang="en-GB" sz="1000" dirty="0" err="1">
                <a:solidFill>
                  <a:schemeClr val="tx1">
                    <a:lumMod val="65000"/>
                    <a:lumOff val="35000"/>
                  </a:schemeClr>
                </a:solidFill>
              </a:rPr>
              <a:t>ali</a:t>
            </a:r>
            <a:r>
              <a:rPr lang="en-GB" sz="1000" dirty="0">
                <a:solidFill>
                  <a:schemeClr val="tx1">
                    <a:lumMod val="65000"/>
                    <a:lumOff val="35000"/>
                  </a:schemeClr>
                </a:solidFill>
              </a:rPr>
              <a:t> </a:t>
            </a:r>
            <a:r>
              <a:rPr lang="en-GB" sz="1000" dirty="0" err="1">
                <a:solidFill>
                  <a:schemeClr val="tx1">
                    <a:lumMod val="65000"/>
                    <a:lumOff val="35000"/>
                  </a:schemeClr>
                </a:solidFill>
              </a:rPr>
              <a:t>boste</a:t>
            </a:r>
            <a:r>
              <a:rPr lang="en-GB" sz="1000" dirty="0">
                <a:solidFill>
                  <a:schemeClr val="tx1">
                    <a:lumMod val="65000"/>
                    <a:lumOff val="35000"/>
                  </a:schemeClr>
                </a:solidFill>
              </a:rPr>
              <a:t> v </a:t>
            </a:r>
            <a:r>
              <a:rPr lang="en-GB" sz="1000" dirty="0" err="1">
                <a:solidFill>
                  <a:schemeClr val="tx1">
                    <a:lumMod val="65000"/>
                    <a:lumOff val="35000"/>
                  </a:schemeClr>
                </a:solidFill>
              </a:rPr>
              <a:t>letu</a:t>
            </a:r>
            <a:r>
              <a:rPr lang="en-GB" sz="1000" dirty="0">
                <a:solidFill>
                  <a:schemeClr val="tx1">
                    <a:lumMod val="65000"/>
                    <a:lumOff val="35000"/>
                  </a:schemeClr>
                </a:solidFill>
              </a:rPr>
              <a:t> 2020 v </a:t>
            </a:r>
            <a:r>
              <a:rPr lang="en-GB" sz="1000" dirty="0" err="1">
                <a:solidFill>
                  <a:schemeClr val="tx1">
                    <a:lumMod val="65000"/>
                    <a:lumOff val="35000"/>
                  </a:schemeClr>
                </a:solidFill>
              </a:rPr>
              <a:t>njo</a:t>
            </a:r>
            <a:r>
              <a:rPr lang="en-GB" sz="1000" dirty="0">
                <a:solidFill>
                  <a:schemeClr val="tx1">
                    <a:lumMod val="65000"/>
                    <a:lumOff val="35000"/>
                  </a:schemeClr>
                </a:solidFill>
              </a:rPr>
              <a:t> </a:t>
            </a:r>
            <a:r>
              <a:rPr lang="en-GB" sz="1000" dirty="0" err="1">
                <a:solidFill>
                  <a:schemeClr val="tx1">
                    <a:lumMod val="65000"/>
                    <a:lumOff val="35000"/>
                  </a:schemeClr>
                </a:solidFill>
              </a:rPr>
              <a:t>vlagali</a:t>
            </a:r>
            <a:r>
              <a:rPr lang="en-GB" sz="1000" dirty="0">
                <a:solidFill>
                  <a:schemeClr val="tx1">
                    <a:lumMod val="65000"/>
                    <a:lumOff val="35000"/>
                  </a:schemeClr>
                </a:solidFill>
              </a:rPr>
              <a:t> </a:t>
            </a:r>
            <a:r>
              <a:rPr lang="en-GB" sz="1000" dirty="0" err="1">
                <a:solidFill>
                  <a:schemeClr val="tx1">
                    <a:lumMod val="65000"/>
                    <a:lumOff val="35000"/>
                  </a:schemeClr>
                </a:solidFill>
              </a:rPr>
              <a:t>več</a:t>
            </a:r>
            <a:r>
              <a:rPr lang="en-GB" sz="1000" dirty="0">
                <a:solidFill>
                  <a:schemeClr val="tx1">
                    <a:lumMod val="65000"/>
                    <a:lumOff val="35000"/>
                  </a:schemeClr>
                </a:solidFill>
              </a:rPr>
              <a:t> </a:t>
            </a:r>
            <a:endParaRPr lang="sl-SI" sz="1000" dirty="0">
              <a:solidFill>
                <a:schemeClr val="tx1">
                  <a:lumMod val="65000"/>
                  <a:lumOff val="35000"/>
                </a:schemeClr>
              </a:solidFill>
            </a:endParaRPr>
          </a:p>
          <a:p>
            <a:r>
              <a:rPr lang="en-GB" sz="1000" dirty="0" err="1">
                <a:solidFill>
                  <a:schemeClr val="tx1">
                    <a:lumMod val="65000"/>
                    <a:lumOff val="35000"/>
                  </a:schemeClr>
                </a:solidFill>
              </a:rPr>
              <a:t>ali</a:t>
            </a:r>
            <a:r>
              <a:rPr lang="en-GB" sz="1000" dirty="0">
                <a:solidFill>
                  <a:schemeClr val="tx1">
                    <a:lumMod val="65000"/>
                    <a:lumOff val="35000"/>
                  </a:schemeClr>
                </a:solidFill>
              </a:rPr>
              <a:t> </a:t>
            </a:r>
            <a:r>
              <a:rPr lang="en-GB" sz="1000" dirty="0" err="1">
                <a:solidFill>
                  <a:schemeClr val="tx1">
                    <a:lumMod val="65000"/>
                    <a:lumOff val="35000"/>
                  </a:schemeClr>
                </a:solidFill>
              </a:rPr>
              <a:t>manj</a:t>
            </a:r>
            <a:r>
              <a:rPr lang="en-GB" sz="1000" dirty="0">
                <a:solidFill>
                  <a:schemeClr val="tx1">
                    <a:lumMod val="65000"/>
                    <a:lumOff val="35000"/>
                  </a:schemeClr>
                </a:solidFill>
              </a:rPr>
              <a:t> </a:t>
            </a:r>
            <a:r>
              <a:rPr lang="en-GB" sz="1000" dirty="0" err="1">
                <a:solidFill>
                  <a:schemeClr val="tx1">
                    <a:lumMod val="65000"/>
                    <a:lumOff val="35000"/>
                  </a:schemeClr>
                </a:solidFill>
              </a:rPr>
              <a:t>kot</a:t>
            </a:r>
            <a:r>
              <a:rPr lang="en-GB" sz="1000" dirty="0">
                <a:solidFill>
                  <a:schemeClr val="tx1">
                    <a:lumMod val="65000"/>
                    <a:lumOff val="35000"/>
                  </a:schemeClr>
                </a:solidFill>
              </a:rPr>
              <a:t> </a:t>
            </a:r>
            <a:r>
              <a:rPr lang="en-GB" sz="1000" dirty="0" err="1">
                <a:solidFill>
                  <a:schemeClr val="tx1">
                    <a:lumMod val="65000"/>
                    <a:lumOff val="35000"/>
                  </a:schemeClr>
                </a:solidFill>
              </a:rPr>
              <a:t>ste</a:t>
            </a:r>
            <a:r>
              <a:rPr lang="en-GB" sz="1000" dirty="0">
                <a:solidFill>
                  <a:schemeClr val="tx1">
                    <a:lumMod val="65000"/>
                    <a:lumOff val="35000"/>
                  </a:schemeClr>
                </a:solidFill>
              </a:rPr>
              <a:t> </a:t>
            </a:r>
            <a:r>
              <a:rPr lang="en-GB" sz="1000" dirty="0" err="1">
                <a:solidFill>
                  <a:schemeClr val="tx1">
                    <a:lumMod val="65000"/>
                    <a:lumOff val="35000"/>
                  </a:schemeClr>
                </a:solidFill>
              </a:rPr>
              <a:t>načrtovali</a:t>
            </a:r>
            <a:r>
              <a:rPr lang="en-GB" sz="1000" dirty="0">
                <a:solidFill>
                  <a:schemeClr val="tx1">
                    <a:lumMod val="65000"/>
                    <a:lumOff val="35000"/>
                  </a:schemeClr>
                </a:solidFill>
              </a:rPr>
              <a:t> v </a:t>
            </a:r>
            <a:r>
              <a:rPr lang="en-GB" sz="1000" dirty="0" err="1">
                <a:solidFill>
                  <a:schemeClr val="tx1">
                    <a:lumMod val="65000"/>
                    <a:lumOff val="35000"/>
                  </a:schemeClr>
                </a:solidFill>
              </a:rPr>
              <a:t>obdobju</a:t>
            </a:r>
            <a:r>
              <a:rPr lang="en-GB" sz="1000" dirty="0">
                <a:solidFill>
                  <a:schemeClr val="tx1">
                    <a:lumMod val="65000"/>
                    <a:lumOff val="35000"/>
                  </a:schemeClr>
                </a:solidFill>
              </a:rPr>
              <a:t> </a:t>
            </a:r>
            <a:r>
              <a:rPr lang="en-GB" sz="1000" dirty="0" err="1">
                <a:solidFill>
                  <a:schemeClr val="tx1">
                    <a:lumMod val="65000"/>
                    <a:lumOff val="35000"/>
                  </a:schemeClr>
                </a:solidFill>
              </a:rPr>
              <a:t>pred</a:t>
            </a:r>
            <a:r>
              <a:rPr lang="en-GB" sz="1000" dirty="0">
                <a:solidFill>
                  <a:schemeClr val="tx1">
                    <a:lumMod val="65000"/>
                    <a:lumOff val="35000"/>
                  </a:schemeClr>
                </a:solidFill>
              </a:rPr>
              <a:t> </a:t>
            </a:r>
            <a:r>
              <a:rPr lang="en-GB" sz="1000" dirty="0" err="1">
                <a:solidFill>
                  <a:schemeClr val="tx1">
                    <a:lumMod val="65000"/>
                    <a:lumOff val="35000"/>
                  </a:schemeClr>
                </a:solidFill>
              </a:rPr>
              <a:t>epidemijo</a:t>
            </a:r>
            <a:r>
              <a:rPr lang="en-GB" sz="1000" dirty="0">
                <a:solidFill>
                  <a:schemeClr val="tx1">
                    <a:lumMod val="65000"/>
                    <a:lumOff val="35000"/>
                  </a:schemeClr>
                </a:solidFill>
              </a:rPr>
              <a:t>.</a:t>
            </a:r>
            <a:endParaRPr lang="sl-SI" sz="1000" dirty="0">
              <a:solidFill>
                <a:schemeClr val="tx1">
                  <a:lumMod val="65000"/>
                  <a:lumOff val="35000"/>
                </a:schemeClr>
              </a:solidFill>
            </a:endParaRPr>
          </a:p>
        </p:txBody>
      </p:sp>
    </p:spTree>
    <p:extLst>
      <p:ext uri="{BB962C8B-B14F-4D97-AF65-F5344CB8AC3E}">
        <p14:creationId xmlns:p14="http://schemas.microsoft.com/office/powerpoint/2010/main" val="153669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značba mesta vsebine 6">
            <a:extLst>
              <a:ext uri="{FF2B5EF4-FFF2-40B4-BE49-F238E27FC236}">
                <a16:creationId xmlns:a16="http://schemas.microsoft.com/office/drawing/2014/main" id="{9F7EA1B1-36A1-4502-82D8-76C39DCF8757}"/>
              </a:ext>
            </a:extLst>
          </p:cNvPr>
          <p:cNvPicPr>
            <a:picLocks noGrp="1" noChangeAspect="1"/>
          </p:cNvPicPr>
          <p:nvPr>
            <p:ph idx="1"/>
          </p:nvPr>
        </p:nvPicPr>
        <p:blipFill>
          <a:blip r:embed="rId2"/>
          <a:stretch>
            <a:fillRect/>
          </a:stretch>
        </p:blipFill>
        <p:spPr>
          <a:xfrm>
            <a:off x="0" y="2347147"/>
            <a:ext cx="8889436" cy="4225147"/>
          </a:xfrm>
        </p:spPr>
      </p:pic>
      <p:sp>
        <p:nvSpPr>
          <p:cNvPr id="3" name="Naslov 2">
            <a:extLst>
              <a:ext uri="{FF2B5EF4-FFF2-40B4-BE49-F238E27FC236}">
                <a16:creationId xmlns:a16="http://schemas.microsoft.com/office/drawing/2014/main" id="{879DC2D4-2409-4DF7-BD24-73EAD70B23B5}"/>
              </a:ext>
            </a:extLst>
          </p:cNvPr>
          <p:cNvSpPr>
            <a:spLocks noGrp="1"/>
          </p:cNvSpPr>
          <p:nvPr>
            <p:ph type="title"/>
          </p:nvPr>
        </p:nvSpPr>
        <p:spPr/>
        <p:txBody>
          <a:bodyPr>
            <a:normAutofit fontScale="90000"/>
          </a:bodyPr>
          <a:lstStyle/>
          <a:p>
            <a:r>
              <a:rPr lang="sl-SI" dirty="0"/>
              <a:t>VPLIV EPIDEMIJE NA RAZMAH DIGITALNEGA MARKETINGA</a:t>
            </a:r>
          </a:p>
        </p:txBody>
      </p:sp>
      <p:sp>
        <p:nvSpPr>
          <p:cNvPr id="4" name="Označba mesta besedila 3">
            <a:extLst>
              <a:ext uri="{FF2B5EF4-FFF2-40B4-BE49-F238E27FC236}">
                <a16:creationId xmlns:a16="http://schemas.microsoft.com/office/drawing/2014/main" id="{E1B6F366-349D-4CAE-9775-82CF2B3A7FD3}"/>
              </a:ext>
            </a:extLst>
          </p:cNvPr>
          <p:cNvSpPr>
            <a:spLocks noGrp="1"/>
          </p:cNvSpPr>
          <p:nvPr>
            <p:ph type="body" idx="11"/>
          </p:nvPr>
        </p:nvSpPr>
        <p:spPr>
          <a:xfrm>
            <a:off x="457200" y="1755659"/>
            <a:ext cx="8229600" cy="639762"/>
          </a:xfrm>
        </p:spPr>
        <p:txBody>
          <a:bodyPr/>
          <a:lstStyle/>
          <a:p>
            <a:r>
              <a:rPr lang="sl-SI" sz="1400" b="0" dirty="0">
                <a:solidFill>
                  <a:schemeClr val="tx1"/>
                </a:solidFill>
              </a:rPr>
              <a:t>Podjetja najpogosteje uporabljajo naslednje digitalne kanale in orodja: </a:t>
            </a:r>
            <a:r>
              <a:rPr lang="sl-SI" sz="1400" dirty="0">
                <a:solidFill>
                  <a:schemeClr val="tx1"/>
                </a:solidFill>
              </a:rPr>
              <a:t>oglasne kampanje na družbenih omrežjih </a:t>
            </a:r>
            <a:r>
              <a:rPr lang="sl-SI" sz="1400" b="0" dirty="0">
                <a:solidFill>
                  <a:schemeClr val="tx1"/>
                </a:solidFill>
              </a:rPr>
              <a:t>(81 %), </a:t>
            </a:r>
            <a:r>
              <a:rPr lang="sl-SI" sz="1400" dirty="0">
                <a:solidFill>
                  <a:schemeClr val="tx1"/>
                </a:solidFill>
              </a:rPr>
              <a:t>upravljanje profilov na družbenih omrežjih </a:t>
            </a:r>
            <a:r>
              <a:rPr lang="sl-SI" sz="1400" b="0" dirty="0">
                <a:solidFill>
                  <a:schemeClr val="tx1"/>
                </a:solidFill>
              </a:rPr>
              <a:t>(78 %) in </a:t>
            </a:r>
            <a:r>
              <a:rPr lang="sl-SI" sz="1400" dirty="0">
                <a:solidFill>
                  <a:schemeClr val="tx1"/>
                </a:solidFill>
              </a:rPr>
              <a:t>e-mail marketing </a:t>
            </a:r>
            <a:r>
              <a:rPr lang="sl-SI" sz="1400" b="0" dirty="0">
                <a:solidFill>
                  <a:schemeClr val="tx1"/>
                </a:solidFill>
              </a:rPr>
              <a:t>(75 %). </a:t>
            </a:r>
          </a:p>
          <a:p>
            <a:endParaRPr lang="sl-SI" sz="1400" b="0" dirty="0">
              <a:solidFill>
                <a:schemeClr val="tx1"/>
              </a:solidFill>
            </a:endParaRPr>
          </a:p>
          <a:p>
            <a:r>
              <a:rPr lang="sl-SI" sz="1400" b="0" dirty="0">
                <a:solidFill>
                  <a:schemeClr val="tx1"/>
                </a:solidFill>
              </a:rPr>
              <a:t>Podjetja so nad pričakovanji ocenila predvsem učinkovitost </a:t>
            </a:r>
            <a:r>
              <a:rPr lang="sl-SI" sz="1400" dirty="0" err="1">
                <a:solidFill>
                  <a:schemeClr val="tx1"/>
                </a:solidFill>
              </a:rPr>
              <a:t>sožitnega</a:t>
            </a:r>
            <a:r>
              <a:rPr lang="sl-SI" sz="1400" dirty="0">
                <a:solidFill>
                  <a:schemeClr val="tx1"/>
                </a:solidFill>
              </a:rPr>
              <a:t> oglaševanja </a:t>
            </a:r>
            <a:r>
              <a:rPr lang="sl-SI" sz="1400" b="0" dirty="0">
                <a:solidFill>
                  <a:schemeClr val="tx1"/>
                </a:solidFill>
              </a:rPr>
              <a:t>(22%) in </a:t>
            </a:r>
            <a:r>
              <a:rPr lang="sl-SI" sz="1400" dirty="0">
                <a:solidFill>
                  <a:schemeClr val="tx1"/>
                </a:solidFill>
              </a:rPr>
              <a:t>oglasnih kampanj na družbenih omrežjih </a:t>
            </a:r>
            <a:r>
              <a:rPr lang="sl-SI" sz="1400" b="0" dirty="0">
                <a:solidFill>
                  <a:schemeClr val="tx1"/>
                </a:solidFill>
              </a:rPr>
              <a:t>(20%) v njihovem marketinško-komunikacijskem spletu.</a:t>
            </a:r>
          </a:p>
        </p:txBody>
      </p:sp>
      <p:sp>
        <p:nvSpPr>
          <p:cNvPr id="5" name="Označba mesta številke diapozitiva 4">
            <a:extLst>
              <a:ext uri="{FF2B5EF4-FFF2-40B4-BE49-F238E27FC236}">
                <a16:creationId xmlns:a16="http://schemas.microsoft.com/office/drawing/2014/main" id="{92142A2F-D09F-4BA3-992D-3BABBBDB3DE6}"/>
              </a:ext>
            </a:extLst>
          </p:cNvPr>
          <p:cNvSpPr>
            <a:spLocks noGrp="1"/>
          </p:cNvSpPr>
          <p:nvPr>
            <p:ph type="sldNum" sz="quarter" idx="12"/>
          </p:nvPr>
        </p:nvSpPr>
        <p:spPr/>
        <p:txBody>
          <a:bodyPr/>
          <a:lstStyle/>
          <a:p>
            <a:fld id="{0776AC9A-1456-47E9-B583-53135C0410A4}" type="slidenum">
              <a:rPr lang="en-US" altLang="sl-SI" smtClean="0"/>
              <a:pPr/>
              <a:t>13</a:t>
            </a:fld>
            <a:endParaRPr lang="en-US" altLang="sl-SI"/>
          </a:p>
        </p:txBody>
      </p:sp>
      <p:sp>
        <p:nvSpPr>
          <p:cNvPr id="6" name="Pravokotnik 5">
            <a:extLst>
              <a:ext uri="{FF2B5EF4-FFF2-40B4-BE49-F238E27FC236}">
                <a16:creationId xmlns:a16="http://schemas.microsoft.com/office/drawing/2014/main" id="{02DF4088-520A-47C7-BD58-760F3D7C0587}"/>
              </a:ext>
            </a:extLst>
          </p:cNvPr>
          <p:cNvSpPr/>
          <p:nvPr/>
        </p:nvSpPr>
        <p:spPr>
          <a:xfrm>
            <a:off x="0" y="6473825"/>
            <a:ext cx="9144000" cy="3651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l-SI" dirty="0"/>
          </a:p>
        </p:txBody>
      </p:sp>
      <p:sp>
        <p:nvSpPr>
          <p:cNvPr id="10" name="PoljeZBesedilom 9">
            <a:extLst>
              <a:ext uri="{FF2B5EF4-FFF2-40B4-BE49-F238E27FC236}">
                <a16:creationId xmlns:a16="http://schemas.microsoft.com/office/drawing/2014/main" id="{5F74CEEA-E3BD-4B2F-A81F-FA3F6106F588}"/>
              </a:ext>
            </a:extLst>
          </p:cNvPr>
          <p:cNvSpPr txBox="1"/>
          <p:nvPr/>
        </p:nvSpPr>
        <p:spPr>
          <a:xfrm>
            <a:off x="65316" y="6471325"/>
            <a:ext cx="5057192" cy="246221"/>
          </a:xfrm>
          <a:prstGeom prst="rect">
            <a:avLst/>
          </a:prstGeom>
          <a:noFill/>
        </p:spPr>
        <p:txBody>
          <a:bodyPr wrap="square">
            <a:spAutoFit/>
          </a:bodyPr>
          <a:lstStyle/>
          <a:p>
            <a:r>
              <a:rPr lang="en-GB" sz="1000" dirty="0" err="1">
                <a:solidFill>
                  <a:schemeClr val="tx1">
                    <a:lumMod val="65000"/>
                    <a:lumOff val="35000"/>
                  </a:schemeClr>
                </a:solidFill>
              </a:rPr>
              <a:t>Označite</a:t>
            </a:r>
            <a:r>
              <a:rPr lang="en-GB" sz="1000" dirty="0">
                <a:solidFill>
                  <a:schemeClr val="tx1">
                    <a:lumMod val="65000"/>
                    <a:lumOff val="35000"/>
                  </a:schemeClr>
                </a:solidFill>
              </a:rPr>
              <a:t>, </a:t>
            </a:r>
            <a:r>
              <a:rPr lang="en-GB" sz="1000" dirty="0" err="1">
                <a:solidFill>
                  <a:schemeClr val="tx1">
                    <a:lumMod val="65000"/>
                    <a:lumOff val="35000"/>
                  </a:schemeClr>
                </a:solidFill>
              </a:rPr>
              <a:t>katere</a:t>
            </a:r>
            <a:r>
              <a:rPr lang="en-GB" sz="1000" dirty="0">
                <a:solidFill>
                  <a:schemeClr val="tx1">
                    <a:lumMod val="65000"/>
                    <a:lumOff val="35000"/>
                  </a:schemeClr>
                </a:solidFill>
              </a:rPr>
              <a:t> od </a:t>
            </a:r>
            <a:r>
              <a:rPr lang="en-GB" sz="1000" dirty="0" err="1">
                <a:solidFill>
                  <a:schemeClr val="tx1">
                    <a:lumMod val="65000"/>
                    <a:lumOff val="35000"/>
                  </a:schemeClr>
                </a:solidFill>
              </a:rPr>
              <a:t>naštetih</a:t>
            </a:r>
            <a:r>
              <a:rPr lang="en-GB" sz="1000" dirty="0">
                <a:solidFill>
                  <a:schemeClr val="tx1">
                    <a:lumMod val="65000"/>
                    <a:lumOff val="35000"/>
                  </a:schemeClr>
                </a:solidFill>
              </a:rPr>
              <a:t> </a:t>
            </a:r>
            <a:r>
              <a:rPr lang="en-GB" sz="1000" dirty="0" err="1">
                <a:solidFill>
                  <a:schemeClr val="tx1">
                    <a:lumMod val="65000"/>
                    <a:lumOff val="35000"/>
                  </a:schemeClr>
                </a:solidFill>
              </a:rPr>
              <a:t>digitalnih</a:t>
            </a:r>
            <a:r>
              <a:rPr lang="en-GB" sz="1000" dirty="0">
                <a:solidFill>
                  <a:schemeClr val="tx1">
                    <a:lumMod val="65000"/>
                    <a:lumOff val="35000"/>
                  </a:schemeClr>
                </a:solidFill>
              </a:rPr>
              <a:t> </a:t>
            </a:r>
            <a:r>
              <a:rPr lang="en-GB" sz="1000" dirty="0" err="1">
                <a:solidFill>
                  <a:schemeClr val="tx1">
                    <a:lumMod val="65000"/>
                    <a:lumOff val="35000"/>
                  </a:schemeClr>
                </a:solidFill>
              </a:rPr>
              <a:t>kanalov</a:t>
            </a:r>
            <a:r>
              <a:rPr lang="en-GB" sz="1000" dirty="0">
                <a:solidFill>
                  <a:schemeClr val="tx1">
                    <a:lumMod val="65000"/>
                    <a:lumOff val="35000"/>
                  </a:schemeClr>
                </a:solidFill>
              </a:rPr>
              <a:t> in </a:t>
            </a:r>
            <a:r>
              <a:rPr lang="en-GB" sz="1000" dirty="0" err="1">
                <a:solidFill>
                  <a:schemeClr val="tx1">
                    <a:lumMod val="65000"/>
                    <a:lumOff val="35000"/>
                  </a:schemeClr>
                </a:solidFill>
              </a:rPr>
              <a:t>orodij</a:t>
            </a:r>
            <a:r>
              <a:rPr lang="en-GB" sz="1000" dirty="0">
                <a:solidFill>
                  <a:schemeClr val="tx1">
                    <a:lumMod val="65000"/>
                    <a:lumOff val="35000"/>
                  </a:schemeClr>
                </a:solidFill>
              </a:rPr>
              <a:t> </a:t>
            </a:r>
            <a:r>
              <a:rPr lang="sl-SI" sz="1000" dirty="0">
                <a:solidFill>
                  <a:schemeClr val="tx1">
                    <a:lumMod val="65000"/>
                    <a:lumOff val="35000"/>
                  </a:schemeClr>
                </a:solidFill>
              </a:rPr>
              <a:t>ste </a:t>
            </a:r>
            <a:r>
              <a:rPr lang="en-GB" sz="1000" dirty="0" err="1">
                <a:solidFill>
                  <a:schemeClr val="tx1">
                    <a:lumMod val="65000"/>
                    <a:lumOff val="35000"/>
                  </a:schemeClr>
                </a:solidFill>
              </a:rPr>
              <a:t>že</a:t>
            </a:r>
            <a:r>
              <a:rPr lang="en-GB" sz="1000" dirty="0">
                <a:solidFill>
                  <a:schemeClr val="tx1">
                    <a:lumMod val="65000"/>
                    <a:lumOff val="35000"/>
                  </a:schemeClr>
                </a:solidFill>
              </a:rPr>
              <a:t> </a:t>
            </a:r>
            <a:r>
              <a:rPr lang="en-GB" sz="1000" dirty="0" err="1">
                <a:solidFill>
                  <a:schemeClr val="tx1">
                    <a:lumMod val="65000"/>
                    <a:lumOff val="35000"/>
                  </a:schemeClr>
                </a:solidFill>
              </a:rPr>
              <a:t>uporabili</a:t>
            </a:r>
            <a:r>
              <a:rPr lang="en-GB" sz="1000" dirty="0">
                <a:solidFill>
                  <a:schemeClr val="tx1">
                    <a:lumMod val="65000"/>
                    <a:lumOff val="35000"/>
                  </a:schemeClr>
                </a:solidFill>
              </a:rPr>
              <a:t> </a:t>
            </a:r>
            <a:r>
              <a:rPr lang="en-GB" sz="1000" dirty="0" err="1">
                <a:solidFill>
                  <a:schemeClr val="tx1">
                    <a:lumMod val="65000"/>
                    <a:lumOff val="35000"/>
                  </a:schemeClr>
                </a:solidFill>
              </a:rPr>
              <a:t>oziroma</a:t>
            </a:r>
            <a:r>
              <a:rPr lang="en-GB" sz="1000" dirty="0">
                <a:solidFill>
                  <a:schemeClr val="tx1">
                    <a:lumMod val="65000"/>
                    <a:lumOff val="35000"/>
                  </a:schemeClr>
                </a:solidFill>
              </a:rPr>
              <a:t> </a:t>
            </a:r>
            <a:r>
              <a:rPr lang="en-GB" sz="1000" dirty="0" err="1">
                <a:solidFill>
                  <a:schemeClr val="tx1">
                    <a:lumMod val="65000"/>
                    <a:lumOff val="35000"/>
                  </a:schemeClr>
                </a:solidFill>
              </a:rPr>
              <a:t>uporabljate</a:t>
            </a:r>
            <a:r>
              <a:rPr lang="en-GB" sz="1000" dirty="0">
                <a:solidFill>
                  <a:schemeClr val="tx1">
                    <a:lumMod val="65000"/>
                    <a:lumOff val="35000"/>
                  </a:schemeClr>
                </a:solidFill>
              </a:rPr>
              <a:t>.</a:t>
            </a:r>
            <a:endParaRPr lang="sl-SI" sz="1000" dirty="0">
              <a:solidFill>
                <a:schemeClr val="tx1">
                  <a:lumMod val="65000"/>
                  <a:lumOff val="35000"/>
                </a:schemeClr>
              </a:solidFill>
            </a:endParaRPr>
          </a:p>
        </p:txBody>
      </p:sp>
      <p:sp>
        <p:nvSpPr>
          <p:cNvPr id="11" name="PoljeZBesedilom 10">
            <a:extLst>
              <a:ext uri="{FF2B5EF4-FFF2-40B4-BE49-F238E27FC236}">
                <a16:creationId xmlns:a16="http://schemas.microsoft.com/office/drawing/2014/main" id="{222D8231-477F-49CF-8FF1-336B55E27F09}"/>
              </a:ext>
            </a:extLst>
          </p:cNvPr>
          <p:cNvSpPr txBox="1"/>
          <p:nvPr/>
        </p:nvSpPr>
        <p:spPr>
          <a:xfrm>
            <a:off x="5150501" y="6459296"/>
            <a:ext cx="3993499" cy="400110"/>
          </a:xfrm>
          <a:prstGeom prst="rect">
            <a:avLst/>
          </a:prstGeom>
          <a:noFill/>
        </p:spPr>
        <p:txBody>
          <a:bodyPr wrap="square">
            <a:spAutoFit/>
          </a:bodyPr>
          <a:lstStyle/>
          <a:p>
            <a:r>
              <a:rPr lang="sl-SI" sz="1000" dirty="0">
                <a:solidFill>
                  <a:schemeClr val="tx1">
                    <a:lumMod val="65000"/>
                    <a:lumOff val="35000"/>
                  </a:schemeClr>
                </a:solidFill>
              </a:rPr>
              <a:t>Za vsako od aktivnosti ocenite, kako učinkovite so (bile) v vašem </a:t>
            </a:r>
          </a:p>
          <a:p>
            <a:r>
              <a:rPr lang="sl-SI" sz="1000" dirty="0">
                <a:solidFill>
                  <a:schemeClr val="tx1">
                    <a:lumMod val="65000"/>
                    <a:lumOff val="35000"/>
                  </a:schemeClr>
                </a:solidFill>
              </a:rPr>
              <a:t>marketinško - komunikacijskem spletu.</a:t>
            </a:r>
          </a:p>
        </p:txBody>
      </p:sp>
      <p:sp>
        <p:nvSpPr>
          <p:cNvPr id="12" name="PoljeZBesedilom 11">
            <a:extLst>
              <a:ext uri="{FF2B5EF4-FFF2-40B4-BE49-F238E27FC236}">
                <a16:creationId xmlns:a16="http://schemas.microsoft.com/office/drawing/2014/main" id="{BE344344-419C-48EB-BE59-8A9EC237E707}"/>
              </a:ext>
            </a:extLst>
          </p:cNvPr>
          <p:cNvSpPr txBox="1"/>
          <p:nvPr/>
        </p:nvSpPr>
        <p:spPr>
          <a:xfrm rot="16200000">
            <a:off x="6997967" y="4347773"/>
            <a:ext cx="3834880" cy="475866"/>
          </a:xfrm>
          <a:prstGeom prst="rect">
            <a:avLst/>
          </a:prstGeom>
        </p:spPr>
        <p:txBody>
          <a:bodyPr wrap="square" rtlCol="0" anchor="ctr">
            <a:normAutofit/>
          </a:bodyPr>
          <a:lstStyle/>
          <a:p>
            <a:pPr fontAlgn="auto">
              <a:spcAft>
                <a:spcPts val="0"/>
              </a:spcAft>
            </a:pPr>
            <a:r>
              <a:rPr lang="sl-SI" sz="1000" dirty="0">
                <a:solidFill>
                  <a:schemeClr val="tx1">
                    <a:lumMod val="65000"/>
                    <a:lumOff val="35000"/>
                  </a:schemeClr>
                </a:solidFill>
              </a:rPr>
              <a:t>Osnova: celoten vzorec / spremembe med tistimi, ki uporabljajo.</a:t>
            </a:r>
          </a:p>
        </p:txBody>
      </p:sp>
    </p:spTree>
    <p:extLst>
      <p:ext uri="{BB962C8B-B14F-4D97-AF65-F5344CB8AC3E}">
        <p14:creationId xmlns:p14="http://schemas.microsoft.com/office/powerpoint/2010/main" val="19252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6">
            <a:extLst>
              <a:ext uri="{FF2B5EF4-FFF2-40B4-BE49-F238E27FC236}">
                <a16:creationId xmlns:a16="http://schemas.microsoft.com/office/drawing/2014/main" id="{8295C489-F94B-49B0-AA17-6918056886F7}"/>
              </a:ext>
            </a:extLst>
          </p:cNvPr>
          <p:cNvGraphicFramePr>
            <a:graphicFrameLocks noGrp="1"/>
          </p:cNvGraphicFramePr>
          <p:nvPr>
            <p:ph idx="1"/>
            <p:extLst>
              <p:ext uri="{D42A27DB-BD31-4B8C-83A1-F6EECF244321}">
                <p14:modId xmlns:p14="http://schemas.microsoft.com/office/powerpoint/2010/main" val="1545867793"/>
              </p:ext>
            </p:extLst>
          </p:nvPr>
        </p:nvGraphicFramePr>
        <p:xfrm>
          <a:off x="240587" y="1684602"/>
          <a:ext cx="8662826" cy="3871514"/>
        </p:xfrm>
        <a:graphic>
          <a:graphicData uri="http://schemas.openxmlformats.org/drawingml/2006/table">
            <a:tbl>
              <a:tblPr firstRow="1" bandRow="1">
                <a:tableStyleId>{2D5ABB26-0587-4C30-8999-92F81FD0307C}</a:tableStyleId>
              </a:tblPr>
              <a:tblGrid>
                <a:gridCol w="3445005">
                  <a:extLst>
                    <a:ext uri="{9D8B030D-6E8A-4147-A177-3AD203B41FA5}">
                      <a16:colId xmlns:a16="http://schemas.microsoft.com/office/drawing/2014/main" val="1841980609"/>
                    </a:ext>
                  </a:extLst>
                </a:gridCol>
                <a:gridCol w="5217821">
                  <a:extLst>
                    <a:ext uri="{9D8B030D-6E8A-4147-A177-3AD203B41FA5}">
                      <a16:colId xmlns:a16="http://schemas.microsoft.com/office/drawing/2014/main" val="3939452166"/>
                    </a:ext>
                  </a:extLst>
                </a:gridCol>
              </a:tblGrid>
              <a:tr h="554745">
                <a:tc>
                  <a:txBody>
                    <a:bodyPr/>
                    <a:lstStyle/>
                    <a:p>
                      <a:r>
                        <a:rPr lang="sl-SI" sz="1600" b="1" dirty="0">
                          <a:solidFill>
                            <a:schemeClr val="tx1"/>
                          </a:solidFill>
                        </a:rPr>
                        <a:t>Trg, država</a:t>
                      </a:r>
                    </a:p>
                  </a:txBody>
                  <a:tcPr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c>
                  <a:txBody>
                    <a:bodyPr/>
                    <a:lstStyle/>
                    <a:p>
                      <a:r>
                        <a:rPr lang="sl-SI" sz="1600" b="0" dirty="0">
                          <a:solidFill>
                            <a:schemeClr val="tx1"/>
                          </a:solidFill>
                        </a:rPr>
                        <a:t>Slovenija</a:t>
                      </a:r>
                    </a:p>
                  </a:txBody>
                  <a:tcPr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noFill/>
                  </a:tcPr>
                </a:tc>
                <a:extLst>
                  <a:ext uri="{0D108BD9-81ED-4DB2-BD59-A6C34878D82A}">
                    <a16:rowId xmlns:a16="http://schemas.microsoft.com/office/drawing/2014/main" val="1932906958"/>
                  </a:ext>
                </a:extLst>
              </a:tr>
              <a:tr h="5878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err="1">
                          <a:solidFill>
                            <a:schemeClr val="tx1"/>
                          </a:solidFill>
                        </a:rPr>
                        <a:t>Metoda</a:t>
                      </a:r>
                      <a:r>
                        <a:rPr lang="en-GB" sz="1600" b="1" dirty="0">
                          <a:solidFill>
                            <a:schemeClr val="tx1"/>
                          </a:solidFill>
                        </a:rPr>
                        <a:t> </a:t>
                      </a:r>
                      <a:r>
                        <a:rPr lang="en-GB" sz="1600" b="1" dirty="0" err="1">
                          <a:solidFill>
                            <a:schemeClr val="tx1"/>
                          </a:solidFill>
                        </a:rPr>
                        <a:t>zbiranja</a:t>
                      </a:r>
                      <a:r>
                        <a:rPr lang="en-GB" sz="1600" b="1" dirty="0">
                          <a:solidFill>
                            <a:schemeClr val="tx1"/>
                          </a:solidFill>
                        </a:rPr>
                        <a:t> </a:t>
                      </a:r>
                      <a:r>
                        <a:rPr lang="en-GB" sz="1600" b="1" dirty="0" err="1">
                          <a:solidFill>
                            <a:schemeClr val="tx1"/>
                          </a:solidFill>
                        </a:rPr>
                        <a:t>podatkov</a:t>
                      </a:r>
                      <a:endParaRPr lang="sl-SI" sz="16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600" b="0" kern="1200" dirty="0">
                          <a:solidFill>
                            <a:schemeClr val="tx1"/>
                          </a:solidFill>
                        </a:rPr>
                        <a:t>Računalniško podprto spletno anketiranje (CAWI)</a:t>
                      </a:r>
                      <a:endParaRPr lang="sl-SI" sz="16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23844753"/>
                  </a:ext>
                </a:extLst>
              </a:tr>
              <a:tr h="7035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600" b="1" dirty="0">
                          <a:solidFill>
                            <a:schemeClr val="tx1"/>
                          </a:solidFill>
                        </a:rPr>
                        <a:t>Izvajalec</a:t>
                      </a: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600" b="1" kern="1200" dirty="0" err="1">
                          <a:solidFill>
                            <a:schemeClr val="tx1"/>
                          </a:solidFill>
                          <a:latin typeface="+mn-lt"/>
                          <a:ea typeface="+mn-ea"/>
                          <a:cs typeface="+mn-cs"/>
                        </a:rPr>
                        <a:t>Valicon</a:t>
                      </a:r>
                      <a:r>
                        <a:rPr lang="sl-SI" sz="1600" b="1" kern="1200" dirty="0">
                          <a:solidFill>
                            <a:schemeClr val="tx1"/>
                          </a:solidFill>
                          <a:latin typeface="+mn-lt"/>
                          <a:ea typeface="+mn-ea"/>
                          <a:cs typeface="+mn-cs"/>
                        </a:rPr>
                        <a:t> </a:t>
                      </a:r>
                      <a:r>
                        <a:rPr lang="sl-SI" sz="1600" b="1" kern="1200" dirty="0" err="1">
                          <a:solidFill>
                            <a:schemeClr val="tx1"/>
                          </a:solidFill>
                          <a:latin typeface="+mn-lt"/>
                          <a:ea typeface="+mn-ea"/>
                          <a:cs typeface="+mn-cs"/>
                        </a:rPr>
                        <a:t>d.o.o</a:t>
                      </a:r>
                      <a:r>
                        <a:rPr lang="sl-SI" sz="1600" b="1" kern="1200" dirty="0">
                          <a:solidFill>
                            <a:schemeClr val="tx1"/>
                          </a:solidFill>
                          <a:latin typeface="+mn-lt"/>
                          <a:ea typeface="+mn-ea"/>
                          <a:cs typeface="+mn-cs"/>
                        </a:rPr>
                        <a:t>.</a:t>
                      </a: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95579403"/>
                  </a:ext>
                </a:extLst>
              </a:tr>
              <a:tr h="4410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err="1">
                          <a:solidFill>
                            <a:schemeClr val="tx1"/>
                          </a:solidFill>
                        </a:rPr>
                        <a:t>Vzorec</a:t>
                      </a:r>
                      <a:endParaRPr lang="sl-SI" sz="16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dirty="0" err="1">
                          <a:solidFill>
                            <a:schemeClr val="tx1"/>
                          </a:solidFill>
                        </a:rPr>
                        <a:t>Baza</a:t>
                      </a:r>
                      <a:r>
                        <a:rPr lang="en-GB" sz="1600" b="0" dirty="0">
                          <a:solidFill>
                            <a:schemeClr val="tx1"/>
                          </a:solidFill>
                        </a:rPr>
                        <a:t> </a:t>
                      </a:r>
                      <a:r>
                        <a:rPr lang="en-GB" sz="1600" b="0" dirty="0" err="1">
                          <a:solidFill>
                            <a:schemeClr val="tx1"/>
                          </a:solidFill>
                        </a:rPr>
                        <a:t>podjetij</a:t>
                      </a:r>
                      <a:r>
                        <a:rPr lang="en-GB" sz="1600" b="0" dirty="0">
                          <a:solidFill>
                            <a:schemeClr val="tx1"/>
                          </a:solidFill>
                        </a:rPr>
                        <a:t> č</a:t>
                      </a:r>
                      <a:r>
                        <a:rPr lang="sl-SI" sz="1600" b="0" dirty="0">
                          <a:solidFill>
                            <a:schemeClr val="tx1"/>
                          </a:solidFill>
                        </a:rPr>
                        <a:t>l</a:t>
                      </a:r>
                      <a:r>
                        <a:rPr lang="en-GB" sz="1600" b="0" dirty="0" err="1">
                          <a:solidFill>
                            <a:schemeClr val="tx1"/>
                          </a:solidFill>
                        </a:rPr>
                        <a:t>anov</a:t>
                      </a:r>
                      <a:r>
                        <a:rPr lang="en-GB" sz="1600" b="0" dirty="0">
                          <a:solidFill>
                            <a:schemeClr val="tx1"/>
                          </a:solidFill>
                        </a:rPr>
                        <a:t> DMS</a:t>
                      </a:r>
                      <a:endParaRPr lang="sl-SI" sz="1600" b="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46598796"/>
                  </a:ext>
                </a:extLst>
              </a:tr>
              <a:tr h="7613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600" b="1" dirty="0">
                          <a:solidFill>
                            <a:schemeClr val="tx1"/>
                          </a:solidFill>
                        </a:rPr>
                        <a:t>Reprezentativnost</a:t>
                      </a: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600" b="0" dirty="0">
                          <a:solidFill>
                            <a:schemeClr val="tx1"/>
                          </a:solidFill>
                        </a:rPr>
                        <a:t>Vzorec je usmerjen. Ciljna skupina so </a:t>
                      </a:r>
                      <a:r>
                        <a:rPr lang="en-GB" sz="1600" b="0" dirty="0" err="1">
                          <a:solidFill>
                            <a:schemeClr val="tx1"/>
                          </a:solidFill>
                        </a:rPr>
                        <a:t>podjetja</a:t>
                      </a:r>
                      <a:r>
                        <a:rPr lang="en-GB" sz="1600" b="0" dirty="0">
                          <a:solidFill>
                            <a:schemeClr val="tx1"/>
                          </a:solidFill>
                        </a:rPr>
                        <a:t>.</a:t>
                      </a:r>
                      <a:endParaRPr lang="sl-SI" sz="1600" b="0"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53660986"/>
                  </a:ext>
                </a:extLst>
              </a:tr>
              <a:tr h="4410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dirty="0" err="1">
                          <a:solidFill>
                            <a:schemeClr val="tx1"/>
                          </a:solidFill>
                        </a:rPr>
                        <a:t>Čas</a:t>
                      </a:r>
                      <a:r>
                        <a:rPr lang="en-GB" sz="1600" b="1" dirty="0">
                          <a:solidFill>
                            <a:schemeClr val="tx1"/>
                          </a:solidFill>
                        </a:rPr>
                        <a:t> </a:t>
                      </a:r>
                      <a:r>
                        <a:rPr lang="en-GB" sz="1600" b="1" dirty="0" err="1">
                          <a:solidFill>
                            <a:schemeClr val="tx1"/>
                          </a:solidFill>
                        </a:rPr>
                        <a:t>izvajanja</a:t>
                      </a:r>
                      <a:r>
                        <a:rPr lang="en-GB" sz="1600" b="1" dirty="0">
                          <a:solidFill>
                            <a:schemeClr val="tx1"/>
                          </a:solidFill>
                        </a:rPr>
                        <a:t> in </a:t>
                      </a:r>
                      <a:r>
                        <a:rPr lang="en-GB" sz="1600" b="1" dirty="0" err="1">
                          <a:solidFill>
                            <a:schemeClr val="tx1"/>
                          </a:solidFill>
                        </a:rPr>
                        <a:t>velikost</a:t>
                      </a:r>
                      <a:r>
                        <a:rPr lang="en-GB" sz="1600" b="1" dirty="0">
                          <a:solidFill>
                            <a:schemeClr val="tx1"/>
                          </a:solidFill>
                        </a:rPr>
                        <a:t> </a:t>
                      </a:r>
                      <a:r>
                        <a:rPr lang="en-GB" sz="1600" b="1" dirty="0" err="1">
                          <a:solidFill>
                            <a:schemeClr val="tx1"/>
                          </a:solidFill>
                        </a:rPr>
                        <a:t>vzorca</a:t>
                      </a:r>
                      <a:endParaRPr lang="sl-SI" sz="1600" b="1" dirty="0">
                        <a:solidFill>
                          <a:schemeClr val="tx1"/>
                        </a:solidFill>
                      </a:endParaRP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pt-BR" sz="1600" b="0" dirty="0">
                          <a:solidFill>
                            <a:schemeClr val="tx1"/>
                          </a:solidFill>
                        </a:rPr>
                        <a:t>Pomlad 2009: 6.4. – 14.4.2009, n=240</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b="0" dirty="0">
                          <a:solidFill>
                            <a:schemeClr val="tx1"/>
                          </a:solidFill>
                        </a:rPr>
                        <a:t>Jesen 2009: 13.10. – 19.10.2009, n=152</a:t>
                      </a:r>
                    </a:p>
                    <a:p>
                      <a:pPr marL="0" marR="0" lvl="0" indent="0" algn="l" defTabSz="457200" rtl="0" eaLnBrk="1" fontAlgn="auto" latinLnBrk="0" hangingPunct="1">
                        <a:lnSpc>
                          <a:spcPct val="100000"/>
                        </a:lnSpc>
                        <a:spcBef>
                          <a:spcPts val="0"/>
                        </a:spcBef>
                        <a:spcAft>
                          <a:spcPts val="0"/>
                        </a:spcAft>
                        <a:buClrTx/>
                        <a:buSzTx/>
                        <a:buFontTx/>
                        <a:buNone/>
                        <a:tabLst/>
                        <a:defRPr/>
                      </a:pPr>
                      <a:r>
                        <a:rPr lang="pt-BR" sz="1600" b="1" dirty="0">
                          <a:solidFill>
                            <a:schemeClr val="tx1"/>
                          </a:solidFill>
                        </a:rPr>
                        <a:t>Junij 2020: 10.6. – 17.6.2020, n=64</a:t>
                      </a:r>
                      <a:endParaRPr lang="sl-SI" sz="1600" b="1" dirty="0">
                        <a:solidFill>
                          <a:schemeClr val="tx1"/>
                        </a:solidFill>
                      </a:endParaRP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2223799175"/>
                  </a:ext>
                </a:extLst>
              </a:tr>
            </a:tbl>
          </a:graphicData>
        </a:graphic>
      </p:graphicFrame>
      <p:sp>
        <p:nvSpPr>
          <p:cNvPr id="3" name="Naslov 2">
            <a:extLst>
              <a:ext uri="{FF2B5EF4-FFF2-40B4-BE49-F238E27FC236}">
                <a16:creationId xmlns:a16="http://schemas.microsoft.com/office/drawing/2014/main" id="{DB1B46C6-8BED-485E-8B08-1911F18CABF0}"/>
              </a:ext>
            </a:extLst>
          </p:cNvPr>
          <p:cNvSpPr>
            <a:spLocks noGrp="1"/>
          </p:cNvSpPr>
          <p:nvPr>
            <p:ph type="title"/>
          </p:nvPr>
        </p:nvSpPr>
        <p:spPr/>
        <p:txBody>
          <a:bodyPr>
            <a:normAutofit/>
          </a:bodyPr>
          <a:lstStyle/>
          <a:p>
            <a:r>
              <a:rPr lang="sl-SI" sz="2500" dirty="0"/>
              <a:t>METODOLOGIJA</a:t>
            </a:r>
          </a:p>
        </p:txBody>
      </p:sp>
      <p:sp>
        <p:nvSpPr>
          <p:cNvPr id="5" name="Označba mesta številke diapozitiva 4">
            <a:extLst>
              <a:ext uri="{FF2B5EF4-FFF2-40B4-BE49-F238E27FC236}">
                <a16:creationId xmlns:a16="http://schemas.microsoft.com/office/drawing/2014/main" id="{A72EEE68-F7E0-40AF-B78F-79A82375CE5D}"/>
              </a:ext>
            </a:extLst>
          </p:cNvPr>
          <p:cNvSpPr>
            <a:spLocks noGrp="1"/>
          </p:cNvSpPr>
          <p:nvPr>
            <p:ph type="sldNum" sz="quarter" idx="12"/>
          </p:nvPr>
        </p:nvSpPr>
        <p:spPr/>
        <p:txBody>
          <a:bodyPr/>
          <a:lstStyle/>
          <a:p>
            <a:fld id="{0776AC9A-1456-47E9-B583-53135C0410A4}" type="slidenum">
              <a:rPr lang="en-US" altLang="sl-SI" smtClean="0"/>
              <a:pPr/>
              <a:t>2</a:t>
            </a:fld>
            <a:endParaRPr lang="en-US" altLang="sl-SI"/>
          </a:p>
        </p:txBody>
      </p:sp>
      <p:sp>
        <p:nvSpPr>
          <p:cNvPr id="7" name="TextBox 30">
            <a:extLst>
              <a:ext uri="{FF2B5EF4-FFF2-40B4-BE49-F238E27FC236}">
                <a16:creationId xmlns:a16="http://schemas.microsoft.com/office/drawing/2014/main" id="{7CD39298-C8F2-4776-80AC-352398B06BFA}"/>
              </a:ext>
            </a:extLst>
          </p:cNvPr>
          <p:cNvSpPr txBox="1"/>
          <p:nvPr/>
        </p:nvSpPr>
        <p:spPr>
          <a:xfrm>
            <a:off x="326570" y="5788550"/>
            <a:ext cx="8089641" cy="846386"/>
          </a:xfrm>
          <a:prstGeom prst="rect">
            <a:avLst/>
          </a:prstGeom>
          <a:noFill/>
        </p:spPr>
        <p:txBody>
          <a:bodyPr wrap="square" lIns="0" tIns="0" bIns="0" rtlCol="0">
            <a:spAutoFit/>
          </a:bodyPr>
          <a:lstStyle/>
          <a:p>
            <a:pPr lvl="0">
              <a:spcAft>
                <a:spcPts val="600"/>
              </a:spcAft>
            </a:pPr>
            <a:r>
              <a:rPr lang="hr-HR" sz="1000" b="1" dirty="0">
                <a:solidFill>
                  <a:schemeClr val="tx1">
                    <a:lumMod val="65000"/>
                    <a:lumOff val="35000"/>
                  </a:schemeClr>
                </a:solidFill>
              </a:rPr>
              <a:t>IZJAVA O VAROVANJU OSEBNIH PODATKOV ANKETIRANCEV</a:t>
            </a:r>
          </a:p>
          <a:p>
            <a:pPr lvl="0"/>
            <a:r>
              <a:rPr lang="hr-HR" sz="1000" dirty="0">
                <a:solidFill>
                  <a:schemeClr val="tx1">
                    <a:lumMod val="65000"/>
                    <a:lumOff val="35000"/>
                  </a:schemeClr>
                </a:solidFill>
              </a:rPr>
              <a:t>Družba Valicon je v skladu s kodeksoma ESOMAR in AAPOR zavezana k varovanju osebnih podatkov anketirancev. Valicon tako v vseh pogledih preprečuje, da bi bilo mogoče prepoznati identiteto anketirancev. Vse spremenljivke oziroma polja, ki bi lahko neposredno kazala na identiteto anketiranca, so iz podatkovnih baz in poročil odstranjena. Prav tako so odgovori anketirancev fizično ločeni od podatkov anketirancev. Vsak poskus namerne identifikacije anketiranca ali razkritje identitete anketiranca s strani naročnika ali družbe Valicon pomeni kršitev zgoraj omenjenih kodeksov. </a:t>
            </a:r>
            <a:endParaRPr lang="en-US" sz="1000" dirty="0">
              <a:solidFill>
                <a:schemeClr val="tx1">
                  <a:lumMod val="65000"/>
                  <a:lumOff val="35000"/>
                </a:schemeClr>
              </a:solidFill>
            </a:endParaRPr>
          </a:p>
        </p:txBody>
      </p:sp>
    </p:spTree>
    <p:extLst>
      <p:ext uri="{BB962C8B-B14F-4D97-AF65-F5344CB8AC3E}">
        <p14:creationId xmlns:p14="http://schemas.microsoft.com/office/powerpoint/2010/main" val="2758737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a:extLst>
              <a:ext uri="{FF2B5EF4-FFF2-40B4-BE49-F238E27FC236}">
                <a16:creationId xmlns:a16="http://schemas.microsoft.com/office/drawing/2014/main" id="{BE286FD6-4D00-4F75-BF4E-6A13D06941C4}"/>
              </a:ext>
            </a:extLst>
          </p:cNvPr>
          <p:cNvSpPr>
            <a:spLocks noGrp="1"/>
          </p:cNvSpPr>
          <p:nvPr>
            <p:ph idx="1"/>
          </p:nvPr>
        </p:nvSpPr>
        <p:spPr/>
        <p:txBody>
          <a:bodyPr/>
          <a:lstStyle/>
          <a:p>
            <a:endParaRPr lang="sl-SI"/>
          </a:p>
        </p:txBody>
      </p:sp>
      <p:sp>
        <p:nvSpPr>
          <p:cNvPr id="3" name="Naslov 2">
            <a:extLst>
              <a:ext uri="{FF2B5EF4-FFF2-40B4-BE49-F238E27FC236}">
                <a16:creationId xmlns:a16="http://schemas.microsoft.com/office/drawing/2014/main" id="{6538884A-AA68-4345-BDDD-EADAA24FB2DA}"/>
              </a:ext>
            </a:extLst>
          </p:cNvPr>
          <p:cNvSpPr>
            <a:spLocks noGrp="1"/>
          </p:cNvSpPr>
          <p:nvPr>
            <p:ph type="title"/>
          </p:nvPr>
        </p:nvSpPr>
        <p:spPr/>
        <p:txBody>
          <a:bodyPr/>
          <a:lstStyle/>
          <a:p>
            <a:r>
              <a:rPr lang="sl-SI" dirty="0"/>
              <a:t>OPIS VZORCA</a:t>
            </a:r>
          </a:p>
        </p:txBody>
      </p:sp>
      <p:sp>
        <p:nvSpPr>
          <p:cNvPr id="5" name="Označba mesta številke diapozitiva 4">
            <a:extLst>
              <a:ext uri="{FF2B5EF4-FFF2-40B4-BE49-F238E27FC236}">
                <a16:creationId xmlns:a16="http://schemas.microsoft.com/office/drawing/2014/main" id="{1E96029C-466C-4C8E-B90F-7B28B4BB3EC1}"/>
              </a:ext>
            </a:extLst>
          </p:cNvPr>
          <p:cNvSpPr>
            <a:spLocks noGrp="1"/>
          </p:cNvSpPr>
          <p:nvPr>
            <p:ph type="sldNum" sz="quarter" idx="12"/>
          </p:nvPr>
        </p:nvSpPr>
        <p:spPr/>
        <p:txBody>
          <a:bodyPr/>
          <a:lstStyle/>
          <a:p>
            <a:fld id="{0776AC9A-1456-47E9-B583-53135C0410A4}" type="slidenum">
              <a:rPr lang="en-US" altLang="sl-SI" smtClean="0"/>
              <a:pPr/>
              <a:t>3</a:t>
            </a:fld>
            <a:endParaRPr lang="en-US" altLang="sl-SI"/>
          </a:p>
        </p:txBody>
      </p:sp>
      <p:pic>
        <p:nvPicPr>
          <p:cNvPr id="6" name="Slika 5">
            <a:extLst>
              <a:ext uri="{FF2B5EF4-FFF2-40B4-BE49-F238E27FC236}">
                <a16:creationId xmlns:a16="http://schemas.microsoft.com/office/drawing/2014/main" id="{4C0DEDBE-DA6F-4DBD-9E4D-196F7D9992D4}"/>
              </a:ext>
            </a:extLst>
          </p:cNvPr>
          <p:cNvPicPr>
            <a:picLocks noChangeAspect="1"/>
          </p:cNvPicPr>
          <p:nvPr/>
        </p:nvPicPr>
        <p:blipFill>
          <a:blip r:embed="rId2"/>
          <a:stretch>
            <a:fillRect/>
          </a:stretch>
        </p:blipFill>
        <p:spPr>
          <a:xfrm>
            <a:off x="0" y="1113163"/>
            <a:ext cx="9144000" cy="5013000"/>
          </a:xfrm>
          <a:prstGeom prst="rect">
            <a:avLst/>
          </a:prstGeom>
        </p:spPr>
      </p:pic>
      <p:sp>
        <p:nvSpPr>
          <p:cNvPr id="8" name="PoljeZBesedilom 7">
            <a:extLst>
              <a:ext uri="{FF2B5EF4-FFF2-40B4-BE49-F238E27FC236}">
                <a16:creationId xmlns:a16="http://schemas.microsoft.com/office/drawing/2014/main" id="{799F7EB6-7C32-48B7-9C33-E89D0DF6C117}"/>
              </a:ext>
            </a:extLst>
          </p:cNvPr>
          <p:cNvSpPr txBox="1"/>
          <p:nvPr/>
        </p:nvSpPr>
        <p:spPr>
          <a:xfrm>
            <a:off x="65314" y="6191480"/>
            <a:ext cx="8696131" cy="526564"/>
          </a:xfrm>
          <a:prstGeom prst="rect">
            <a:avLst/>
          </a:prstGeom>
        </p:spPr>
        <p:txBody>
          <a:bodyPr wrap="square" rtlCol="0" anchor="ctr">
            <a:normAutofit/>
          </a:bodyPr>
          <a:lstStyle/>
          <a:p>
            <a:pPr fontAlgn="auto">
              <a:spcAft>
                <a:spcPts val="0"/>
              </a:spcAft>
            </a:pPr>
            <a:r>
              <a:rPr lang="sl-SI" sz="1300" dirty="0">
                <a:solidFill>
                  <a:schemeClr val="tx1">
                    <a:lumMod val="65000"/>
                    <a:lumOff val="35000"/>
                  </a:schemeClr>
                </a:solidFill>
              </a:rPr>
              <a:t>Osnovne demografske karakteristike podjetij v času; Trženjski monitor – pomlad 2009, jesen 2009, junij 2020 – DMS, osnova - celoten vzorec</a:t>
            </a:r>
          </a:p>
        </p:txBody>
      </p:sp>
    </p:spTree>
    <p:extLst>
      <p:ext uri="{BB962C8B-B14F-4D97-AF65-F5344CB8AC3E}">
        <p14:creationId xmlns:p14="http://schemas.microsoft.com/office/powerpoint/2010/main" val="93266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a:xfrm>
            <a:off x="205273" y="1177441"/>
            <a:ext cx="8621485" cy="5215898"/>
          </a:xfrm>
        </p:spPr>
        <p:txBody>
          <a:bodyPr/>
          <a:lstStyle/>
          <a:p>
            <a:r>
              <a:rPr lang="sl-SI" sz="1600" b="1" dirty="0">
                <a:solidFill>
                  <a:srgbClr val="C00000"/>
                </a:solidFill>
              </a:rPr>
              <a:t>POSLEDICE EPIDEMIJE </a:t>
            </a:r>
          </a:p>
          <a:p>
            <a:r>
              <a:rPr lang="sl-SI" sz="1400" dirty="0"/>
              <a:t>Za </a:t>
            </a:r>
            <a:r>
              <a:rPr lang="sl-SI" sz="1400" b="1" dirty="0"/>
              <a:t>dobro polovico podjetij oz. organizacij </a:t>
            </a:r>
            <a:r>
              <a:rPr lang="sl-SI" sz="1400" dirty="0"/>
              <a:t>(58 %) je imela epidemija negativen učinek na poslovanje. Pri tem je v primerjavi s krizo 2009, ko podjetja v veliki večini niso zaznavala pozitivnih učinkov gospodarske krize, </a:t>
            </a:r>
            <a:r>
              <a:rPr lang="sl-SI" sz="1400" b="1" dirty="0"/>
              <a:t>opazna večja asimetrija</a:t>
            </a:r>
            <a:r>
              <a:rPr lang="sl-SI" sz="1400" dirty="0"/>
              <a:t>, nekatera izmed podjetij opažajo </a:t>
            </a:r>
            <a:r>
              <a:rPr lang="sl-SI" sz="1400" b="1" dirty="0"/>
              <a:t>celo pozitivne učinke epidemije </a:t>
            </a:r>
            <a:r>
              <a:rPr lang="sl-SI" sz="1400" dirty="0"/>
              <a:t>(17 % podjetij). </a:t>
            </a:r>
          </a:p>
          <a:p>
            <a:endParaRPr lang="sl-SI" sz="1400" dirty="0"/>
          </a:p>
          <a:p>
            <a:r>
              <a:rPr lang="sl-SI" sz="1400" dirty="0"/>
              <a:t>Da epidemija ni prizadela vseh podjetij enako, nakazuje tudi podatek, da le 41 % podjetij meni, da bodo zaradi epidemije v enaki meri prizadeta kot druga podjetja v panogi. Če to primerjamo z oceno iz leta 2009, je takrat </a:t>
            </a:r>
            <a:r>
              <a:rPr lang="sl-SI" sz="1400" b="1" dirty="0"/>
              <a:t>63 % podjetij</a:t>
            </a:r>
            <a:r>
              <a:rPr lang="sl-SI" sz="1400" dirty="0"/>
              <a:t> ocenilo, da bodo </a:t>
            </a:r>
            <a:r>
              <a:rPr lang="sl-SI" sz="1400" b="1" dirty="0"/>
              <a:t>prizadeta v enaki meri kot druga podjetja v panogi</a:t>
            </a:r>
            <a:r>
              <a:rPr lang="sl-SI" sz="1400" dirty="0"/>
              <a:t>.</a:t>
            </a:r>
          </a:p>
          <a:p>
            <a:pPr algn="just"/>
            <a:endParaRPr lang="sl-SI" sz="1400" dirty="0"/>
          </a:p>
          <a:p>
            <a:r>
              <a:rPr lang="sl-SI" sz="1600" b="1" dirty="0">
                <a:solidFill>
                  <a:srgbClr val="C00000"/>
                </a:solidFill>
              </a:rPr>
              <a:t>VPLIV EPIDEMIJE NA MARKETING</a:t>
            </a:r>
          </a:p>
          <a:p>
            <a:r>
              <a:rPr lang="sl-SI" sz="1400" dirty="0"/>
              <a:t>Več kot polovica podjetij </a:t>
            </a:r>
            <a:r>
              <a:rPr lang="sl-SI" sz="1400" b="1" dirty="0"/>
              <a:t>načrtuje isti obseg marketinških aktivnosti tudi po epidemiji </a:t>
            </a:r>
            <a:r>
              <a:rPr lang="sl-SI" sz="1400" dirty="0"/>
              <a:t>(56 %). 21 % podjetij načrtuje zmanjšanje obsega aktivnosti, 24 % pa celo povečanje. Skoraj tri četrtine podjetij (71%) </a:t>
            </a:r>
            <a:r>
              <a:rPr lang="sl-SI" sz="1400" b="1" dirty="0"/>
              <a:t>namerava finančna sredstva, namenjena marketingu, tudi v 2021 ohraniti na enaki ravni</a:t>
            </a:r>
            <a:r>
              <a:rPr lang="sl-SI" sz="1400" dirty="0"/>
              <a:t>. V času gospodarske krize v letu 2009 so se marketinški proračuni največkrat omejevali (večji upad prodaje, izgube kupcev). </a:t>
            </a:r>
            <a:r>
              <a:rPr lang="sl-SI" sz="1400" b="1" dirty="0"/>
              <a:t>Delež uporabnikov oziroma kupcev </a:t>
            </a:r>
            <a:r>
              <a:rPr lang="sl-SI" sz="1400" dirty="0"/>
              <a:t>bo </a:t>
            </a:r>
            <a:r>
              <a:rPr lang="sl-SI" sz="1400" b="1" dirty="0"/>
              <a:t>ohranilo 71 % podjetij</a:t>
            </a:r>
            <a:r>
              <a:rPr lang="sl-SI" sz="1400" dirty="0"/>
              <a:t>, kljub temu pa se prodaja znižuje (54 %) ali ostaja na enakem nivoju v primerjavi z enim letom (37 %).</a:t>
            </a:r>
          </a:p>
          <a:p>
            <a:endParaRPr lang="sl-SI" sz="1400" dirty="0"/>
          </a:p>
          <a:p>
            <a:r>
              <a:rPr lang="pl-PL" sz="1600" b="1" dirty="0">
                <a:solidFill>
                  <a:srgbClr val="C00000"/>
                </a:solidFill>
              </a:rPr>
              <a:t>VPLIV EPIDEMIJE NA RAZMAH DIGITALNEGA MARKETINGA</a:t>
            </a:r>
          </a:p>
          <a:p>
            <a:r>
              <a:rPr lang="sl-SI" sz="1400" dirty="0"/>
              <a:t>Podjetja najpogosteje uporabljajo naslednje digitalne kanale in orodja: </a:t>
            </a:r>
            <a:r>
              <a:rPr lang="sl-SI" sz="1400" b="1" dirty="0"/>
              <a:t>oglasne kampanje na družbenih omrežjih </a:t>
            </a:r>
            <a:r>
              <a:rPr lang="sl-SI" sz="1400" dirty="0"/>
              <a:t>(81 %), </a:t>
            </a:r>
            <a:r>
              <a:rPr lang="sl-SI" sz="1400" b="1" dirty="0"/>
              <a:t>upravljanje profilov na družbenih omrežjih </a:t>
            </a:r>
            <a:r>
              <a:rPr lang="sl-SI" sz="1400" dirty="0"/>
              <a:t>(78 %) in </a:t>
            </a:r>
            <a:r>
              <a:rPr lang="sl-SI" sz="1400" b="1" dirty="0"/>
              <a:t>e-mail marketing </a:t>
            </a:r>
            <a:r>
              <a:rPr lang="sl-SI" sz="1400" dirty="0"/>
              <a:t>(75 %). </a:t>
            </a:r>
          </a:p>
          <a:p>
            <a:endParaRPr lang="sl-SI" sz="1400" dirty="0"/>
          </a:p>
          <a:p>
            <a:r>
              <a:rPr lang="sl-SI" sz="1400" dirty="0"/>
              <a:t>Podjetja so nad pričakovanji ocenila predvsem učinkovitost </a:t>
            </a:r>
            <a:r>
              <a:rPr lang="sl-SI" sz="1400" b="1" dirty="0" err="1"/>
              <a:t>sožitnega</a:t>
            </a:r>
            <a:r>
              <a:rPr lang="sl-SI" sz="1400" b="1" dirty="0"/>
              <a:t> oglaševanja </a:t>
            </a:r>
            <a:r>
              <a:rPr lang="sl-SI" sz="1400" dirty="0"/>
              <a:t>(22%) in </a:t>
            </a:r>
            <a:r>
              <a:rPr lang="sl-SI" sz="1400" b="1" dirty="0"/>
              <a:t>oglasnih kampanj na družbenih omrežjih</a:t>
            </a:r>
            <a:r>
              <a:rPr lang="sl-SI" sz="1400" dirty="0"/>
              <a:t> (20%) v njihovem marketinško-komunikacijskem spletu.</a:t>
            </a:r>
          </a:p>
          <a:p>
            <a:endParaRPr lang="sl-SI" sz="1600" b="1" dirty="0">
              <a:solidFill>
                <a:srgbClr val="C00000"/>
              </a:solidFill>
            </a:endParaRPr>
          </a:p>
        </p:txBody>
      </p:sp>
      <p:sp>
        <p:nvSpPr>
          <p:cNvPr id="5" name="Označba mesta številke diapozitiva 4"/>
          <p:cNvSpPr>
            <a:spLocks noGrp="1"/>
          </p:cNvSpPr>
          <p:nvPr>
            <p:ph type="sldNum" sz="quarter" idx="12"/>
          </p:nvPr>
        </p:nvSpPr>
        <p:spPr/>
        <p:txBody>
          <a:bodyPr/>
          <a:lstStyle/>
          <a:p>
            <a:fld id="{0776AC9A-1456-47E9-B583-53135C0410A4}" type="slidenum">
              <a:rPr lang="en-US" altLang="sl-SI" smtClean="0"/>
              <a:pPr/>
              <a:t>4</a:t>
            </a:fld>
            <a:endParaRPr lang="en-US" altLang="sl-SI"/>
          </a:p>
        </p:txBody>
      </p:sp>
      <p:sp>
        <p:nvSpPr>
          <p:cNvPr id="6" name="Naslov 2"/>
          <p:cNvSpPr txBox="1">
            <a:spLocks/>
          </p:cNvSpPr>
          <p:nvPr/>
        </p:nvSpPr>
        <p:spPr bwMode="auto">
          <a:xfrm>
            <a:off x="457200" y="126963"/>
            <a:ext cx="6359451"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sz="2800" b="1" kern="1200">
                <a:solidFill>
                  <a:schemeClr val="bg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sl-SI" sz="2500" dirty="0"/>
              <a:t>KLJUČNE UGOTOVITVE RAZISKAVE</a:t>
            </a:r>
          </a:p>
        </p:txBody>
      </p:sp>
    </p:spTree>
    <p:extLst>
      <p:ext uri="{BB962C8B-B14F-4D97-AF65-F5344CB8AC3E}">
        <p14:creationId xmlns:p14="http://schemas.microsoft.com/office/powerpoint/2010/main" val="1945694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1"/>
          <p:cNvSpPr>
            <a:spLocks noGrp="1"/>
          </p:cNvSpPr>
          <p:nvPr>
            <p:ph idx="1"/>
          </p:nvPr>
        </p:nvSpPr>
        <p:spPr>
          <a:xfrm>
            <a:off x="289249" y="1239180"/>
            <a:ext cx="8621485" cy="5215898"/>
          </a:xfrm>
        </p:spPr>
        <p:txBody>
          <a:bodyPr/>
          <a:lstStyle/>
          <a:p>
            <a:r>
              <a:rPr lang="sl-SI" sz="1600" b="1" dirty="0">
                <a:solidFill>
                  <a:srgbClr val="C00000"/>
                </a:solidFill>
              </a:rPr>
              <a:t>RAZPOREJANJE MARKETINŠKIH PRORAČUNOV</a:t>
            </a:r>
          </a:p>
          <a:p>
            <a:r>
              <a:rPr lang="sl-SI" sz="1400" dirty="0"/>
              <a:t>Pred epidemijo so podjetja med vsemi marketinškimi aktivnostmi v največji meri načrtovala vložke v </a:t>
            </a:r>
            <a:r>
              <a:rPr lang="sl-SI" sz="1400" b="1" dirty="0"/>
              <a:t>marketinško-komunikacijski splet</a:t>
            </a:r>
            <a:r>
              <a:rPr lang="sl-SI" sz="1400" dirty="0"/>
              <a:t> (90 %), sledijo upravljanje odnosov s kupci oz. uporabniki (76 %), razvoj izdelkov, storitev, znamk (75 %), razvoj tržnih poti (67 %) in izvajanje tržnih raziskav (41 %).</a:t>
            </a:r>
          </a:p>
          <a:p>
            <a:r>
              <a:rPr lang="sl-SI" sz="1400" dirty="0"/>
              <a:t> </a:t>
            </a:r>
          </a:p>
          <a:p>
            <a:r>
              <a:rPr lang="sl-SI" sz="1400" dirty="0"/>
              <a:t>Če pogledamo še podrobneje, so podjetja pred epidemijo v največji meri načrtovala </a:t>
            </a:r>
            <a:r>
              <a:rPr lang="sl-SI" sz="1400" b="1" dirty="0"/>
              <a:t>vložke v oglaševanje v družbenih medijih</a:t>
            </a:r>
            <a:r>
              <a:rPr lang="sl-SI" sz="1400" dirty="0"/>
              <a:t> (87 %), razvoj novih izdelkov (79 %), PR (73 %), organizacijo dogodkov (70 %) in direktni marketing (68 %).</a:t>
            </a:r>
            <a:br>
              <a:rPr lang="sl-SI" sz="1400" dirty="0"/>
            </a:br>
            <a:r>
              <a:rPr lang="sl-SI" sz="1400" dirty="0"/>
              <a:t> </a:t>
            </a:r>
          </a:p>
          <a:p>
            <a:r>
              <a:rPr lang="sl-SI" sz="1400" dirty="0"/>
              <a:t>Če pogledamo načrte za različna področja marketinških aktivnosti, bodo podjetja po epidemiji </a:t>
            </a:r>
            <a:r>
              <a:rPr lang="sl-SI" sz="1400" b="1" dirty="0"/>
              <a:t>več vlagala v odpiranje digitalnih prodajnih poti</a:t>
            </a:r>
            <a:r>
              <a:rPr lang="sl-SI" sz="1400" dirty="0"/>
              <a:t> (62 %), </a:t>
            </a:r>
            <a:r>
              <a:rPr lang="sl-SI" sz="1400" b="1" dirty="0"/>
              <a:t>uvajanje novih poslovnih modelov </a:t>
            </a:r>
            <a:r>
              <a:rPr lang="sl-SI" sz="1400" dirty="0"/>
              <a:t>(50 %), </a:t>
            </a:r>
            <a:r>
              <a:rPr lang="sl-SI" sz="1400" b="1" dirty="0"/>
              <a:t>aplikacije in spletne vmesnike za uporabnike</a:t>
            </a:r>
            <a:r>
              <a:rPr lang="sl-SI" sz="1400" dirty="0"/>
              <a:t> (47 %) in </a:t>
            </a:r>
            <a:r>
              <a:rPr lang="sl-SI" sz="1400" b="1" dirty="0"/>
              <a:t>oglaševanje na družbenih omrežjih </a:t>
            </a:r>
            <a:r>
              <a:rPr lang="sl-SI" sz="1400" dirty="0"/>
              <a:t>(46 %).</a:t>
            </a:r>
          </a:p>
          <a:p>
            <a:r>
              <a:rPr lang="sl-SI" sz="1400" dirty="0"/>
              <a:t> </a:t>
            </a:r>
          </a:p>
          <a:p>
            <a:r>
              <a:rPr lang="sl-SI" sz="1400" b="1" dirty="0"/>
              <a:t>Glede na izsledke raziskave bodo najbolj na udaru</a:t>
            </a:r>
            <a:r>
              <a:rPr lang="sl-SI" sz="1400" dirty="0"/>
              <a:t>: organizacija dogodkov, pospeševanje prodaje, sponzorstva in donatorstva, previdnost napovedujejo za oglaševanje v </a:t>
            </a:r>
            <a:r>
              <a:rPr lang="sl-SI" sz="1400" dirty="0" err="1"/>
              <a:t>netradicionalnih</a:t>
            </a:r>
            <a:r>
              <a:rPr lang="sl-SI" sz="1400" dirty="0"/>
              <a:t> in tradicionalnih medijih ter pri odpiranju lastnih prodajnih mest.</a:t>
            </a:r>
          </a:p>
        </p:txBody>
      </p:sp>
      <p:sp>
        <p:nvSpPr>
          <p:cNvPr id="5" name="Označba mesta številke diapozitiva 4"/>
          <p:cNvSpPr>
            <a:spLocks noGrp="1"/>
          </p:cNvSpPr>
          <p:nvPr>
            <p:ph type="sldNum" sz="quarter" idx="12"/>
          </p:nvPr>
        </p:nvSpPr>
        <p:spPr/>
        <p:txBody>
          <a:bodyPr/>
          <a:lstStyle/>
          <a:p>
            <a:fld id="{0776AC9A-1456-47E9-B583-53135C0410A4}" type="slidenum">
              <a:rPr lang="en-US" altLang="sl-SI" smtClean="0"/>
              <a:pPr/>
              <a:t>5</a:t>
            </a:fld>
            <a:endParaRPr lang="en-US" altLang="sl-SI"/>
          </a:p>
        </p:txBody>
      </p:sp>
      <p:sp>
        <p:nvSpPr>
          <p:cNvPr id="6" name="Naslov 2"/>
          <p:cNvSpPr txBox="1">
            <a:spLocks/>
          </p:cNvSpPr>
          <p:nvPr/>
        </p:nvSpPr>
        <p:spPr bwMode="auto">
          <a:xfrm>
            <a:off x="457200" y="126963"/>
            <a:ext cx="6359451"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sz="2800" b="1" kern="1200">
                <a:solidFill>
                  <a:schemeClr val="bg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sl-SI" sz="2500" dirty="0"/>
              <a:t>KLJUČNE UGOTOVITVE RAZISKAVE</a:t>
            </a:r>
          </a:p>
        </p:txBody>
      </p:sp>
    </p:spTree>
    <p:extLst>
      <p:ext uri="{BB962C8B-B14F-4D97-AF65-F5344CB8AC3E}">
        <p14:creationId xmlns:p14="http://schemas.microsoft.com/office/powerpoint/2010/main" val="240608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6857ADF7-F657-4180-8F0E-B30A9F7F8393}"/>
              </a:ext>
            </a:extLst>
          </p:cNvPr>
          <p:cNvSpPr>
            <a:spLocks noGrp="1"/>
          </p:cNvSpPr>
          <p:nvPr>
            <p:ph type="title"/>
          </p:nvPr>
        </p:nvSpPr>
        <p:spPr>
          <a:xfrm>
            <a:off x="457200" y="126963"/>
            <a:ext cx="6456784" cy="741362"/>
          </a:xfrm>
        </p:spPr>
        <p:txBody>
          <a:bodyPr>
            <a:noAutofit/>
          </a:bodyPr>
          <a:lstStyle/>
          <a:p>
            <a:r>
              <a:rPr lang="en-GB" sz="2500" dirty="0"/>
              <a:t>POSLEDICE EPIDEMIJE </a:t>
            </a:r>
            <a:endParaRPr lang="sl-SI" sz="2500" dirty="0"/>
          </a:p>
        </p:txBody>
      </p:sp>
      <p:sp>
        <p:nvSpPr>
          <p:cNvPr id="4" name="Označba mesta besedila 3">
            <a:extLst>
              <a:ext uri="{FF2B5EF4-FFF2-40B4-BE49-F238E27FC236}">
                <a16:creationId xmlns:a16="http://schemas.microsoft.com/office/drawing/2014/main" id="{5F3B5029-AE37-4BD3-862A-4CE3885A6EBE}"/>
              </a:ext>
            </a:extLst>
          </p:cNvPr>
          <p:cNvSpPr>
            <a:spLocks noGrp="1"/>
          </p:cNvSpPr>
          <p:nvPr>
            <p:ph type="body" idx="11"/>
          </p:nvPr>
        </p:nvSpPr>
        <p:spPr>
          <a:xfrm>
            <a:off x="457200" y="1389811"/>
            <a:ext cx="8229600" cy="639762"/>
          </a:xfrm>
        </p:spPr>
        <p:txBody>
          <a:bodyPr/>
          <a:lstStyle/>
          <a:p>
            <a:r>
              <a:rPr lang="sl-SI" sz="2000" dirty="0"/>
              <a:t>Kakšne posledice epidemije je do sedaj imelo vaše podjetje/organizacija na področju poslovanja?</a:t>
            </a:r>
            <a:r>
              <a:rPr lang="en-GB" sz="2000" dirty="0"/>
              <a:t> </a:t>
            </a:r>
            <a:endParaRPr lang="sl-SI" sz="2000" dirty="0"/>
          </a:p>
        </p:txBody>
      </p:sp>
      <p:sp>
        <p:nvSpPr>
          <p:cNvPr id="5" name="Označba mesta številke diapozitiva 4">
            <a:extLst>
              <a:ext uri="{FF2B5EF4-FFF2-40B4-BE49-F238E27FC236}">
                <a16:creationId xmlns:a16="http://schemas.microsoft.com/office/drawing/2014/main" id="{3BAC9A12-5099-4DE6-8839-B1E711BE29EF}"/>
              </a:ext>
            </a:extLst>
          </p:cNvPr>
          <p:cNvSpPr>
            <a:spLocks noGrp="1"/>
          </p:cNvSpPr>
          <p:nvPr>
            <p:ph type="sldNum" sz="quarter" idx="12"/>
          </p:nvPr>
        </p:nvSpPr>
        <p:spPr/>
        <p:txBody>
          <a:bodyPr/>
          <a:lstStyle/>
          <a:p>
            <a:fld id="{0776AC9A-1456-47E9-B583-53135C0410A4}" type="slidenum">
              <a:rPr lang="en-US" altLang="sl-SI" smtClean="0"/>
              <a:pPr/>
              <a:t>6</a:t>
            </a:fld>
            <a:endParaRPr lang="en-US" altLang="sl-SI"/>
          </a:p>
        </p:txBody>
      </p:sp>
      <p:pic>
        <p:nvPicPr>
          <p:cNvPr id="12" name="Označba mesta vsebine 11">
            <a:extLst>
              <a:ext uri="{FF2B5EF4-FFF2-40B4-BE49-F238E27FC236}">
                <a16:creationId xmlns:a16="http://schemas.microsoft.com/office/drawing/2014/main" id="{C3D1E949-C9C2-44E1-BCDD-1959B3E40948}"/>
              </a:ext>
            </a:extLst>
          </p:cNvPr>
          <p:cNvPicPr>
            <a:picLocks noGrp="1" noChangeAspect="1"/>
          </p:cNvPicPr>
          <p:nvPr>
            <p:ph idx="1"/>
          </p:nvPr>
        </p:nvPicPr>
        <p:blipFill>
          <a:blip r:embed="rId2"/>
          <a:stretch>
            <a:fillRect/>
          </a:stretch>
        </p:blipFill>
        <p:spPr>
          <a:xfrm>
            <a:off x="1135" y="2118049"/>
            <a:ext cx="9142865" cy="3900195"/>
          </a:xfrm>
        </p:spPr>
      </p:pic>
    </p:spTree>
    <p:extLst>
      <p:ext uri="{BB962C8B-B14F-4D97-AF65-F5344CB8AC3E}">
        <p14:creationId xmlns:p14="http://schemas.microsoft.com/office/powerpoint/2010/main" val="983666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2">
            <a:extLst>
              <a:ext uri="{FF2B5EF4-FFF2-40B4-BE49-F238E27FC236}">
                <a16:creationId xmlns:a16="http://schemas.microsoft.com/office/drawing/2014/main" id="{6857ADF7-F657-4180-8F0E-B30A9F7F8393}"/>
              </a:ext>
            </a:extLst>
          </p:cNvPr>
          <p:cNvSpPr>
            <a:spLocks noGrp="1"/>
          </p:cNvSpPr>
          <p:nvPr>
            <p:ph type="title"/>
          </p:nvPr>
        </p:nvSpPr>
        <p:spPr>
          <a:xfrm>
            <a:off x="457200" y="126963"/>
            <a:ext cx="6456784" cy="741362"/>
          </a:xfrm>
        </p:spPr>
        <p:txBody>
          <a:bodyPr>
            <a:noAutofit/>
          </a:bodyPr>
          <a:lstStyle/>
          <a:p>
            <a:r>
              <a:rPr lang="en-GB" sz="2500" dirty="0"/>
              <a:t>POSLEDICE EPIDEMIJE </a:t>
            </a:r>
            <a:endParaRPr lang="sl-SI" sz="2500" dirty="0"/>
          </a:p>
        </p:txBody>
      </p:sp>
      <p:sp>
        <p:nvSpPr>
          <p:cNvPr id="5" name="Označba mesta številke diapozitiva 4">
            <a:extLst>
              <a:ext uri="{FF2B5EF4-FFF2-40B4-BE49-F238E27FC236}">
                <a16:creationId xmlns:a16="http://schemas.microsoft.com/office/drawing/2014/main" id="{3BAC9A12-5099-4DE6-8839-B1E711BE29EF}"/>
              </a:ext>
            </a:extLst>
          </p:cNvPr>
          <p:cNvSpPr>
            <a:spLocks noGrp="1"/>
          </p:cNvSpPr>
          <p:nvPr>
            <p:ph type="sldNum" sz="quarter" idx="12"/>
          </p:nvPr>
        </p:nvSpPr>
        <p:spPr/>
        <p:txBody>
          <a:bodyPr/>
          <a:lstStyle/>
          <a:p>
            <a:fld id="{0776AC9A-1456-47E9-B583-53135C0410A4}" type="slidenum">
              <a:rPr lang="en-US" altLang="sl-SI" smtClean="0"/>
              <a:pPr/>
              <a:t>7</a:t>
            </a:fld>
            <a:endParaRPr lang="en-US" altLang="sl-SI"/>
          </a:p>
        </p:txBody>
      </p:sp>
      <p:pic>
        <p:nvPicPr>
          <p:cNvPr id="6" name="Slika 5">
            <a:extLst>
              <a:ext uri="{FF2B5EF4-FFF2-40B4-BE49-F238E27FC236}">
                <a16:creationId xmlns:a16="http://schemas.microsoft.com/office/drawing/2014/main" id="{09CC9DA8-183A-4274-AF95-3FCFCE1987A4}"/>
              </a:ext>
            </a:extLst>
          </p:cNvPr>
          <p:cNvPicPr>
            <a:picLocks noChangeAspect="1"/>
          </p:cNvPicPr>
          <p:nvPr/>
        </p:nvPicPr>
        <p:blipFill rotWithShape="1">
          <a:blip r:embed="rId2"/>
          <a:srcRect t="8633" r="5339" b="8768"/>
          <a:stretch/>
        </p:blipFill>
        <p:spPr>
          <a:xfrm>
            <a:off x="138126" y="2332653"/>
            <a:ext cx="8809931" cy="3610948"/>
          </a:xfrm>
          <a:prstGeom prst="rect">
            <a:avLst/>
          </a:prstGeom>
        </p:spPr>
      </p:pic>
      <p:sp>
        <p:nvSpPr>
          <p:cNvPr id="8" name="Označba mesta besedila 7">
            <a:extLst>
              <a:ext uri="{FF2B5EF4-FFF2-40B4-BE49-F238E27FC236}">
                <a16:creationId xmlns:a16="http://schemas.microsoft.com/office/drawing/2014/main" id="{C29CD25C-B307-4938-BC4C-CB37A30B2C79}"/>
              </a:ext>
            </a:extLst>
          </p:cNvPr>
          <p:cNvSpPr>
            <a:spLocks noGrp="1"/>
          </p:cNvSpPr>
          <p:nvPr>
            <p:ph type="body" idx="11"/>
          </p:nvPr>
        </p:nvSpPr>
        <p:spPr>
          <a:xfrm>
            <a:off x="404225" y="1245889"/>
            <a:ext cx="8229600" cy="639762"/>
          </a:xfrm>
        </p:spPr>
        <p:txBody>
          <a:bodyPr/>
          <a:lstStyle/>
          <a:p>
            <a:r>
              <a:rPr lang="sl-SI" sz="1600" dirty="0"/>
              <a:t>Če primerjate vaše podjetje z drugimi podjetji iz iste panoge, ali bi rekli, da je vaše podjetje zaradi posledic epidemije bolj prizadeto, v enaki meri, manj prizadeto, ni prizadeto?</a:t>
            </a:r>
          </a:p>
        </p:txBody>
      </p:sp>
    </p:spTree>
    <p:extLst>
      <p:ext uri="{BB962C8B-B14F-4D97-AF65-F5344CB8AC3E}">
        <p14:creationId xmlns:p14="http://schemas.microsoft.com/office/powerpoint/2010/main" val="3823054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besedila 1">
            <a:extLst>
              <a:ext uri="{FF2B5EF4-FFF2-40B4-BE49-F238E27FC236}">
                <a16:creationId xmlns:a16="http://schemas.microsoft.com/office/drawing/2014/main" id="{05E730FB-251B-4D70-A9C1-6ADBC6D7452B}"/>
              </a:ext>
            </a:extLst>
          </p:cNvPr>
          <p:cNvSpPr>
            <a:spLocks noGrp="1"/>
          </p:cNvSpPr>
          <p:nvPr>
            <p:ph type="body" idx="1"/>
          </p:nvPr>
        </p:nvSpPr>
        <p:spPr>
          <a:xfrm>
            <a:off x="457200" y="1699610"/>
            <a:ext cx="4040188" cy="639762"/>
          </a:xfrm>
        </p:spPr>
        <p:txBody>
          <a:bodyPr/>
          <a:lstStyle/>
          <a:p>
            <a:r>
              <a:rPr lang="sl-SI" sz="1400" b="0" dirty="0">
                <a:solidFill>
                  <a:schemeClr val="tx1"/>
                </a:solidFill>
              </a:rPr>
              <a:t>Skoraj tri četrtine podjetij (71 %) namerava finančna sredstva namenjena marketingu tudi v letu 2021 </a:t>
            </a:r>
            <a:r>
              <a:rPr lang="sl-SI" sz="1400" dirty="0">
                <a:solidFill>
                  <a:schemeClr val="tx1"/>
                </a:solidFill>
              </a:rPr>
              <a:t>ohraniti na enaki ravni.</a:t>
            </a:r>
            <a:r>
              <a:rPr lang="sl-SI" sz="1400" b="0" dirty="0">
                <a:solidFill>
                  <a:schemeClr val="tx1"/>
                </a:solidFill>
              </a:rPr>
              <a:t> V času gospodarske krize v letu 2009 so se marketinški proračuni največkrat omejevali (večji upad prodaje, izgube kupcev).</a:t>
            </a:r>
          </a:p>
        </p:txBody>
      </p:sp>
      <p:pic>
        <p:nvPicPr>
          <p:cNvPr id="9" name="Označba mesta vsebine 8">
            <a:extLst>
              <a:ext uri="{FF2B5EF4-FFF2-40B4-BE49-F238E27FC236}">
                <a16:creationId xmlns:a16="http://schemas.microsoft.com/office/drawing/2014/main" id="{AFE18EC4-1003-4BBF-B313-CA24F9A488B5}"/>
              </a:ext>
            </a:extLst>
          </p:cNvPr>
          <p:cNvPicPr>
            <a:picLocks noGrp="1" noChangeAspect="1"/>
          </p:cNvPicPr>
          <p:nvPr>
            <p:ph sz="half" idx="2"/>
          </p:nvPr>
        </p:nvPicPr>
        <p:blipFill>
          <a:blip r:embed="rId2"/>
          <a:stretch>
            <a:fillRect/>
          </a:stretch>
        </p:blipFill>
        <p:spPr>
          <a:xfrm>
            <a:off x="457200" y="2367208"/>
            <a:ext cx="4040188" cy="3555509"/>
          </a:xfrm>
        </p:spPr>
      </p:pic>
      <p:sp>
        <p:nvSpPr>
          <p:cNvPr id="4" name="Označba mesta besedila 3">
            <a:extLst>
              <a:ext uri="{FF2B5EF4-FFF2-40B4-BE49-F238E27FC236}">
                <a16:creationId xmlns:a16="http://schemas.microsoft.com/office/drawing/2014/main" id="{5B778E92-3E61-4D2D-B987-EE975A4104EA}"/>
              </a:ext>
            </a:extLst>
          </p:cNvPr>
          <p:cNvSpPr>
            <a:spLocks noGrp="1"/>
          </p:cNvSpPr>
          <p:nvPr>
            <p:ph type="body" sz="quarter" idx="3"/>
          </p:nvPr>
        </p:nvSpPr>
        <p:spPr>
          <a:xfrm>
            <a:off x="4645025" y="1496220"/>
            <a:ext cx="4041775" cy="639762"/>
          </a:xfrm>
        </p:spPr>
        <p:txBody>
          <a:bodyPr/>
          <a:lstStyle/>
          <a:p>
            <a:r>
              <a:rPr lang="sl-SI" sz="1400" b="0" dirty="0">
                <a:solidFill>
                  <a:schemeClr val="tx1"/>
                </a:solidFill>
              </a:rPr>
              <a:t>Več kot </a:t>
            </a:r>
            <a:r>
              <a:rPr lang="sl-SI" sz="1400" dirty="0">
                <a:solidFill>
                  <a:schemeClr val="tx1"/>
                </a:solidFill>
              </a:rPr>
              <a:t>polovica podjetij načrtuje isti obseg marketinških aktivnosti tudi po epidemiji (56 %)</a:t>
            </a:r>
            <a:r>
              <a:rPr lang="sl-SI" sz="1400" b="0" dirty="0">
                <a:solidFill>
                  <a:schemeClr val="tx1"/>
                </a:solidFill>
              </a:rPr>
              <a:t>. </a:t>
            </a:r>
          </a:p>
          <a:p>
            <a:r>
              <a:rPr lang="sl-SI" sz="1400" b="0" dirty="0">
                <a:solidFill>
                  <a:schemeClr val="tx1"/>
                </a:solidFill>
              </a:rPr>
              <a:t>21 % podjetij načrtuje zmanjšanje obsega aktivnosti, 24 % pa celo povečanje. </a:t>
            </a:r>
          </a:p>
        </p:txBody>
      </p:sp>
      <p:pic>
        <p:nvPicPr>
          <p:cNvPr id="11" name="Označba mesta vsebine 10">
            <a:extLst>
              <a:ext uri="{FF2B5EF4-FFF2-40B4-BE49-F238E27FC236}">
                <a16:creationId xmlns:a16="http://schemas.microsoft.com/office/drawing/2014/main" id="{D5D07486-93D8-464A-9312-0FB64E8BD06E}"/>
              </a:ext>
            </a:extLst>
          </p:cNvPr>
          <p:cNvPicPr>
            <a:picLocks noGrp="1" noChangeAspect="1"/>
          </p:cNvPicPr>
          <p:nvPr>
            <p:ph sz="quarter" idx="4"/>
          </p:nvPr>
        </p:nvPicPr>
        <p:blipFill>
          <a:blip r:embed="rId3"/>
          <a:stretch>
            <a:fillRect/>
          </a:stretch>
        </p:blipFill>
        <p:spPr>
          <a:xfrm>
            <a:off x="4645025" y="2339372"/>
            <a:ext cx="4041775" cy="3611182"/>
          </a:xfrm>
        </p:spPr>
      </p:pic>
      <p:sp>
        <p:nvSpPr>
          <p:cNvPr id="6" name="Naslov 5">
            <a:extLst>
              <a:ext uri="{FF2B5EF4-FFF2-40B4-BE49-F238E27FC236}">
                <a16:creationId xmlns:a16="http://schemas.microsoft.com/office/drawing/2014/main" id="{6FD8AD11-1D67-4A67-9C51-97A182C1D5EE}"/>
              </a:ext>
            </a:extLst>
          </p:cNvPr>
          <p:cNvSpPr>
            <a:spLocks noGrp="1"/>
          </p:cNvSpPr>
          <p:nvPr>
            <p:ph type="title"/>
          </p:nvPr>
        </p:nvSpPr>
        <p:spPr/>
        <p:txBody>
          <a:bodyPr>
            <a:normAutofit/>
          </a:bodyPr>
          <a:lstStyle/>
          <a:p>
            <a:r>
              <a:rPr lang="sl-SI" sz="2500" dirty="0"/>
              <a:t>VPLIV EPIDEMIJE NA MARKETING</a:t>
            </a:r>
          </a:p>
        </p:txBody>
      </p:sp>
      <p:sp>
        <p:nvSpPr>
          <p:cNvPr id="7" name="Označba mesta številke diapozitiva 6">
            <a:extLst>
              <a:ext uri="{FF2B5EF4-FFF2-40B4-BE49-F238E27FC236}">
                <a16:creationId xmlns:a16="http://schemas.microsoft.com/office/drawing/2014/main" id="{BF8D709A-541A-4E4F-A7F0-33A4C693AE38}"/>
              </a:ext>
            </a:extLst>
          </p:cNvPr>
          <p:cNvSpPr>
            <a:spLocks noGrp="1"/>
          </p:cNvSpPr>
          <p:nvPr>
            <p:ph type="sldNum" sz="quarter" idx="10"/>
          </p:nvPr>
        </p:nvSpPr>
        <p:spPr/>
        <p:txBody>
          <a:bodyPr/>
          <a:lstStyle/>
          <a:p>
            <a:fld id="{213BDA37-F943-4A78-B949-5B3D1AE6F016}" type="slidenum">
              <a:rPr lang="en-US" altLang="sl-SI" smtClean="0"/>
              <a:pPr/>
              <a:t>8</a:t>
            </a:fld>
            <a:endParaRPr lang="en-US" altLang="sl-SI"/>
          </a:p>
        </p:txBody>
      </p:sp>
    </p:spTree>
    <p:extLst>
      <p:ext uri="{BB962C8B-B14F-4D97-AF65-F5344CB8AC3E}">
        <p14:creationId xmlns:p14="http://schemas.microsoft.com/office/powerpoint/2010/main" val="364022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značba mesta vsebine 6">
            <a:extLst>
              <a:ext uri="{FF2B5EF4-FFF2-40B4-BE49-F238E27FC236}">
                <a16:creationId xmlns:a16="http://schemas.microsoft.com/office/drawing/2014/main" id="{5424503A-212F-4DCC-B239-8EBE18D14B01}"/>
              </a:ext>
            </a:extLst>
          </p:cNvPr>
          <p:cNvPicPr>
            <a:picLocks noGrp="1" noChangeAspect="1"/>
          </p:cNvPicPr>
          <p:nvPr>
            <p:ph idx="1"/>
          </p:nvPr>
        </p:nvPicPr>
        <p:blipFill>
          <a:blip r:embed="rId2"/>
          <a:stretch>
            <a:fillRect/>
          </a:stretch>
        </p:blipFill>
        <p:spPr>
          <a:xfrm>
            <a:off x="457200" y="1471387"/>
            <a:ext cx="7996335" cy="5137761"/>
          </a:xfrm>
        </p:spPr>
      </p:pic>
      <p:sp>
        <p:nvSpPr>
          <p:cNvPr id="3" name="Naslov 2">
            <a:extLst>
              <a:ext uri="{FF2B5EF4-FFF2-40B4-BE49-F238E27FC236}">
                <a16:creationId xmlns:a16="http://schemas.microsoft.com/office/drawing/2014/main" id="{10B18EC4-1125-4F4D-AF94-504A8D769097}"/>
              </a:ext>
            </a:extLst>
          </p:cNvPr>
          <p:cNvSpPr>
            <a:spLocks noGrp="1"/>
          </p:cNvSpPr>
          <p:nvPr>
            <p:ph type="title"/>
          </p:nvPr>
        </p:nvSpPr>
        <p:spPr/>
        <p:txBody>
          <a:bodyPr/>
          <a:lstStyle/>
          <a:p>
            <a:r>
              <a:rPr lang="sl-SI" sz="2500" dirty="0"/>
              <a:t>POSLEDICE</a:t>
            </a:r>
            <a:r>
              <a:rPr lang="sl-SI" dirty="0"/>
              <a:t> </a:t>
            </a:r>
            <a:r>
              <a:rPr lang="sl-SI" sz="2500" dirty="0"/>
              <a:t>EPIDEMIJE ZA PODJETJA</a:t>
            </a:r>
          </a:p>
        </p:txBody>
      </p:sp>
      <p:sp>
        <p:nvSpPr>
          <p:cNvPr id="4" name="Označba mesta besedila 3">
            <a:extLst>
              <a:ext uri="{FF2B5EF4-FFF2-40B4-BE49-F238E27FC236}">
                <a16:creationId xmlns:a16="http://schemas.microsoft.com/office/drawing/2014/main" id="{F724AC3C-E2BE-45EC-9118-CEB8630C7B33}"/>
              </a:ext>
            </a:extLst>
          </p:cNvPr>
          <p:cNvSpPr>
            <a:spLocks noGrp="1"/>
          </p:cNvSpPr>
          <p:nvPr>
            <p:ph type="body" idx="11"/>
          </p:nvPr>
        </p:nvSpPr>
        <p:spPr>
          <a:xfrm>
            <a:off x="457200" y="1033285"/>
            <a:ext cx="8229600" cy="639762"/>
          </a:xfrm>
        </p:spPr>
        <p:txBody>
          <a:bodyPr/>
          <a:lstStyle/>
          <a:p>
            <a:r>
              <a:rPr lang="sl-SI" sz="1600" dirty="0"/>
              <a:t>Kako so posledice epidemije vplivale na vaše podjetje z vidika uporabnikov, kupcev?</a:t>
            </a:r>
            <a:r>
              <a:rPr lang="en-GB" sz="1600" dirty="0"/>
              <a:t> </a:t>
            </a:r>
            <a:r>
              <a:rPr lang="sl-SI" sz="1600" dirty="0"/>
              <a:t>Kako so posledice epidemije vplivale na vašo prodajo?</a:t>
            </a:r>
          </a:p>
        </p:txBody>
      </p:sp>
      <p:sp>
        <p:nvSpPr>
          <p:cNvPr id="5" name="Označba mesta številke diapozitiva 4">
            <a:extLst>
              <a:ext uri="{FF2B5EF4-FFF2-40B4-BE49-F238E27FC236}">
                <a16:creationId xmlns:a16="http://schemas.microsoft.com/office/drawing/2014/main" id="{A31F23EE-7B9F-4580-ABC6-BF7C0DF085E6}"/>
              </a:ext>
            </a:extLst>
          </p:cNvPr>
          <p:cNvSpPr>
            <a:spLocks noGrp="1"/>
          </p:cNvSpPr>
          <p:nvPr>
            <p:ph type="sldNum" sz="quarter" idx="12"/>
          </p:nvPr>
        </p:nvSpPr>
        <p:spPr/>
        <p:txBody>
          <a:bodyPr/>
          <a:lstStyle/>
          <a:p>
            <a:fld id="{0776AC9A-1456-47E9-B583-53135C0410A4}" type="slidenum">
              <a:rPr lang="en-US" altLang="sl-SI" smtClean="0"/>
              <a:pPr/>
              <a:t>9</a:t>
            </a:fld>
            <a:endParaRPr lang="en-US" altLang="sl-SI"/>
          </a:p>
        </p:txBody>
      </p:sp>
    </p:spTree>
    <p:extLst>
      <p:ext uri="{BB962C8B-B14F-4D97-AF65-F5344CB8AC3E}">
        <p14:creationId xmlns:p14="http://schemas.microsoft.com/office/powerpoint/2010/main" val="384749803"/>
      </p:ext>
    </p:extLst>
  </p:cSld>
  <p:clrMapOvr>
    <a:masterClrMapping/>
  </p:clrMapOvr>
</p:sld>
</file>

<file path=ppt/theme/theme1.xml><?xml version="1.0" encoding="utf-8"?>
<a:theme xmlns:a="http://schemas.openxmlformats.org/drawingml/2006/main" name="DMS-template-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ctr">
        <a:normAutofit/>
      </a:bodyPr>
      <a:lstStyle>
        <a:defPPr fontAlgn="auto">
          <a:spcAft>
            <a:spcPts val="0"/>
          </a:spcAft>
          <a:defRPr sz="3200" dirty="0" smtClean="0">
            <a:solidFill>
              <a:srgbClr val="C10C2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DMS-template-final</Template>
  <TotalTime>16157</TotalTime>
  <Words>1194</Words>
  <Application>Microsoft Office PowerPoint</Application>
  <PresentationFormat>Diaprojekcija na zaslonu (4:3)</PresentationFormat>
  <Paragraphs>90</Paragraphs>
  <Slides>13</Slides>
  <Notes>3</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13</vt:i4>
      </vt:variant>
    </vt:vector>
  </HeadingPairs>
  <TitlesOfParts>
    <vt:vector size="16" baseType="lpstr">
      <vt:lpstr>Arial</vt:lpstr>
      <vt:lpstr>Calibri</vt:lpstr>
      <vt:lpstr>DMS-template-final</vt:lpstr>
      <vt:lpstr>TRŽENJSKI MONITOR 2020 </vt:lpstr>
      <vt:lpstr>METODOLOGIJA</vt:lpstr>
      <vt:lpstr>OPIS VZORCA</vt:lpstr>
      <vt:lpstr>PowerPointova predstavitev</vt:lpstr>
      <vt:lpstr>PowerPointova predstavitev</vt:lpstr>
      <vt:lpstr>POSLEDICE EPIDEMIJE </vt:lpstr>
      <vt:lpstr>POSLEDICE EPIDEMIJE </vt:lpstr>
      <vt:lpstr>VPLIV EPIDEMIJE NA MARKETING</vt:lpstr>
      <vt:lpstr>POSLEDICE EPIDEMIJE ZA PODJETJA</vt:lpstr>
      <vt:lpstr>MARKETINŠKE AKTIVNOSTI</vt:lpstr>
      <vt:lpstr>NAČRTOVANJE MARKETINŠKIH AKTIVNOSTI</vt:lpstr>
      <vt:lpstr>NAČRTOVANJE MARKETINŠKIH AKTIVNOSTI</vt:lpstr>
      <vt:lpstr>VPLIV EPIDEMIJE NA RAZMAH DIGITALNEGA MARKETINGA</vt:lpstr>
    </vt:vector>
  </TitlesOfParts>
  <Company>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Tanja Kavran</dc:creator>
  <cp:lastModifiedBy>Tanja Kavran</cp:lastModifiedBy>
  <cp:revision>142</cp:revision>
  <cp:lastPrinted>2016-09-21T13:07:24Z</cp:lastPrinted>
  <dcterms:created xsi:type="dcterms:W3CDTF">2015-11-30T14:39:16Z</dcterms:created>
  <dcterms:modified xsi:type="dcterms:W3CDTF">2020-07-27T08:15:46Z</dcterms:modified>
</cp:coreProperties>
</file>